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11277295" cy="2880360"/>
          </a:xfrm>
          <a:prstGeom prst="rect">
            <a:avLst/>
          </a:prstGeom>
          <a:noFill/>
        </p:spPr>
        <p:txBody>
          <a:bodyPr wrap="square" lIns="90000" rIns="90000" tIns="45000" bIns="4500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3400" b="1" i="0" spc="200">
                <a:solidFill>
                  <a:srgbClr val="1A1A1A"/>
                </a:solidFill>
                <a:latin typeface="Georgia"/>
              </a:rPr>
              <a:t>UX RESEARCH METHODS: A CASE STUDY OF A FINTECH MOBILE APP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429000"/>
            <a:ext cx="11277295" cy="899160"/>
          </a:xfrm>
          <a:prstGeom prst="rect">
            <a:avLst/>
          </a:prstGeom>
          <a:noFill/>
        </p:spPr>
        <p:txBody>
          <a:bodyPr wrap="square" lIns="90000" rIns="90000" tIns="45000" bIns="45000" anchor="t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0" i="1">
                <a:solidFill>
                  <a:srgbClr val="5A5A5A"/>
                </a:solidFill>
                <a:latin typeface="Georgia"/>
              </a:rPr>
              <a:t>Coursework, 3rd year - Human-Computer Interaction / UX Design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4419600"/>
            <a:ext cx="11277295" cy="1981199"/>
          </a:xfrm>
          <a:prstGeom prst="rect">
            <a:avLst/>
          </a:prstGeom>
          <a:noFill/>
        </p:spPr>
        <p:txBody>
          <a:bodyPr wrap="square" lIns="90000" rIns="90000" tIns="45000" bIns="45000">
            <a:spAutoFit/>
          </a:bodyPr>
          <a:lstStyle/>
          <a:p>
            <a:pPr algn="ctr">
              <a:lnSpc>
                <a:spcPct val="125000"/>
              </a:lnSpc>
            </a:pPr>
            <a:r>
              <a:rPr sz="1100" b="1" i="0">
                <a:solidFill>
                  <a:srgbClr val="1A1A1A"/>
                </a:solidFill>
                <a:latin typeface="Segoe UI"/>
              </a:rPr>
              <a:t>Student name</a:t>
            </a:r>
          </a:p>
          <a:p>
            <a:pPr algn="ctr">
              <a:lnSpc>
                <a:spcPct val="125000"/>
              </a:lnSpc>
              <a:spcBef>
                <a:spcPts val="200"/>
              </a:spcBef>
            </a:pPr>
            <a:r>
              <a:rPr sz="1000" b="0" i="0">
                <a:solidFill>
                  <a:srgbClr val="5A5A5A"/>
                </a:solidFill>
                <a:latin typeface="Segoe UI"/>
              </a:rPr>
              <a:t>University placeholder</a:t>
            </a:r>
          </a:p>
          <a:p>
            <a:pPr algn="ctr">
              <a:lnSpc>
                <a:spcPct val="125000"/>
              </a:lnSpc>
              <a:spcBef>
                <a:spcPts val="200"/>
              </a:spcBef>
            </a:pPr>
            <a:r>
              <a:rPr sz="1000" b="0" i="0">
                <a:solidFill>
                  <a:srgbClr val="5A5A5A"/>
                </a:solidFill>
                <a:latin typeface="Segoe UI"/>
              </a:rPr>
              <a:t>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820095" y="6492240"/>
            <a:ext cx="1097280" cy="228600"/>
          </a:xfrm>
          <a:prstGeom prst="rect">
            <a:avLst/>
          </a:prstGeom>
          <a:noFill/>
        </p:spPr>
        <p:txBody>
          <a:bodyPr wrap="square" lIns="90000" rIns="90000" tIns="45000" bIns="45000" anchor="ctr">
            <a:spAutoFit/>
          </a:bodyPr>
          <a:lstStyle/>
          <a:p>
            <a:pPr algn="r">
              <a:lnSpc>
                <a:spcPct val="115000"/>
              </a:lnSpc>
            </a:pPr>
            <a:r>
              <a:rPr sz="900" b="0" i="0" spc="200">
                <a:solidFill>
                  <a:srgbClr val="5A5A5A"/>
                </a:solidFill>
                <a:latin typeface="Segoe UI"/>
              </a:rPr>
              <a:t>10 / 14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975104"/>
            <a:ext cx="11277295" cy="713232"/>
          </a:xfrm>
          <a:prstGeom prst="rect">
            <a:avLst/>
          </a:prstGeom>
          <a:noFill/>
        </p:spPr>
        <p:txBody>
          <a:bodyPr wrap="square" lIns="90000" rIns="90000" tIns="45000" bIns="4500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1" i="0" spc="250">
                <a:solidFill>
                  <a:srgbClr val="8B3F1A"/>
                </a:solidFill>
                <a:latin typeface="Segoe UI"/>
              </a:rPr>
              <a:t>CHAPTER 3 — NOVAPAY ONBOARDING - WHAT THE FOUR INSTR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457200"/>
            <a:ext cx="11277295" cy="1426464"/>
          </a:xfrm>
          <a:prstGeom prst="rect">
            <a:avLst/>
          </a:prstGeom>
          <a:noFill/>
        </p:spPr>
        <p:txBody>
          <a:bodyPr wrap="square" lIns="90000" rIns="90000" tIns="45000" bIns="4500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4400" b="1" i="0">
                <a:solidFill>
                  <a:srgbClr val="1A1A1A"/>
                </a:solidFill>
                <a:latin typeface="Georgia"/>
              </a:rPr>
              <a:t>NovaPay onboarding - what the four instruments saw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825496"/>
            <a:ext cx="11277295" cy="3575303"/>
          </a:xfrm>
          <a:prstGeom prst="rect">
            <a:avLst/>
          </a:prstGeom>
          <a:noFill/>
        </p:spPr>
        <p:txBody>
          <a:bodyPr wrap="square" lIns="90000" rIns="90000" tIns="45000" bIns="4500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0" i="1">
                <a:solidFill>
                  <a:srgbClr val="5A5A5A"/>
                </a:solidFill>
                <a:latin typeface="Georgia"/>
              </a:rPr>
              <a:t>Simulated 1 000-user cohort + 12-respondent SUS + 8 interviews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820095" y="6492240"/>
            <a:ext cx="1097280" cy="228600"/>
          </a:xfrm>
          <a:prstGeom prst="rect">
            <a:avLst/>
          </a:prstGeom>
          <a:noFill/>
        </p:spPr>
        <p:txBody>
          <a:bodyPr wrap="square" lIns="90000" rIns="90000" tIns="45000" bIns="45000" anchor="ctr">
            <a:spAutoFit/>
          </a:bodyPr>
          <a:lstStyle/>
          <a:p>
            <a:pPr algn="r">
              <a:lnSpc>
                <a:spcPct val="115000"/>
              </a:lnSpc>
            </a:pPr>
            <a:r>
              <a:rPr sz="900" b="0" i="0" spc="200">
                <a:solidFill>
                  <a:srgbClr val="5A5A5A"/>
                </a:solidFill>
                <a:latin typeface="Segoe UI"/>
              </a:rPr>
              <a:t>11 / 14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82858" y="457200"/>
            <a:ext cx="6051636" cy="2880360"/>
          </a:xfrm>
          <a:prstGeom prst="rect">
            <a:avLst/>
          </a:prstGeom>
          <a:noFill/>
        </p:spPr>
        <p:txBody>
          <a:bodyPr wrap="square" lIns="90000" rIns="90000" tIns="45000" bIns="4500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3400" b="1" i="0">
                <a:solidFill>
                  <a:srgbClr val="1A1A1A"/>
                </a:solidFill>
                <a:latin typeface="Georgia"/>
              </a:rPr>
              <a:t>Onboarding funnel: where the leak is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82858" y="3429000"/>
            <a:ext cx="6051636" cy="899160"/>
          </a:xfrm>
          <a:prstGeom prst="rect">
            <a:avLst/>
          </a:prstGeom>
          <a:noFill/>
        </p:spPr>
        <p:txBody>
          <a:bodyPr wrap="square" lIns="90000" rIns="90000" tIns="45000" bIns="4500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300" b="0" i="1">
                <a:solidFill>
                  <a:srgbClr val="5A5A5A"/>
                </a:solidFill>
                <a:latin typeface="Georgia"/>
              </a:rPr>
              <a:t>38.5% cumulative completion vs Signicat European benchmark of 37%.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682858" y="4419600"/>
            <a:ext cx="6051636" cy="1981199"/>
          </a:xfrm>
          <a:prstGeom prst="rect">
            <a:avLst/>
          </a:prstGeom>
          <a:noFill/>
        </p:spPr>
        <p:txBody>
          <a:bodyPr wrap="square" lIns="90000" rIns="90000" tIns="45000" bIns="45000">
            <a:spAutoFit/>
          </a:bodyPr>
          <a:lstStyle/>
          <a:p>
            <a:pPr algn="l">
              <a:lnSpc>
                <a:spcPct val="155000"/>
              </a:lnSpc>
            </a:pPr>
            <a:r>
              <a:rPr sz="1300" b="1" i="0">
                <a:solidFill>
                  <a:srgbClr val="8B3F1A"/>
                </a:solidFill>
                <a:latin typeface="Segoe UI"/>
              </a:rPr>
              <a:t>Largest single drop: 29.9 pp at KYC document upload.</a:t>
            </a:r>
          </a:p>
          <a:p>
            <a:pPr algn="l">
              <a:lnSpc>
                <a:spcPct val="155000"/>
              </a:lnSpc>
              <a:spcBef>
                <a:spcPts val="600"/>
              </a:spcBef>
            </a:pPr>
            <a:r>
              <a:rPr sz="1126" b="0" i="0">
                <a:solidFill>
                  <a:srgbClr val="1A1A1A"/>
                </a:solidFill>
                <a:latin typeface="Segoe UI"/>
              </a:rPr>
              <a:t>•   Liveness check is NOT the binding constraint (sub-10% drop).</a:t>
            </a:r>
          </a:p>
          <a:p>
            <a:pPr algn="l">
              <a:lnSpc>
                <a:spcPct val="155000"/>
              </a:lnSpc>
              <a:spcBef>
                <a:spcPts val="600"/>
              </a:spcBef>
            </a:pPr>
            <a:r>
              <a:rPr sz="1126" b="0" i="0">
                <a:solidFill>
                  <a:srgbClr val="1A1A1A"/>
                </a:solidFill>
                <a:latin typeface="Segoe UI"/>
              </a:rPr>
              <a:t>•   SUS mean = 71.7, 'Good' band, ~63rd percentile vs Sauro 2011 benchmark of 68.</a:t>
            </a:r>
          </a:p>
          <a:p>
            <a:pPr algn="l">
              <a:lnSpc>
                <a:spcPct val="155000"/>
              </a:lnSpc>
              <a:spcBef>
                <a:spcPts val="600"/>
              </a:spcBef>
            </a:pPr>
            <a:r>
              <a:rPr sz="1126" b="0" i="0">
                <a:solidFill>
                  <a:srgbClr val="1A1A1A"/>
                </a:solidFill>
                <a:latin typeface="Segoe UI"/>
              </a:rPr>
              <a:t>•   Two findings (screen-reader focus trap; FX-fee surprise) would have been missed by any single method.</a:t>
            </a:r>
          </a:p>
        </p:txBody>
      </p:sp>
      <p:pic>
        <p:nvPicPr>
          <p:cNvPr id="7" name="Picture 6" descr="fig_3_2_onboarding_funne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861473"/>
            <a:ext cx="4951337" cy="3135052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820095" y="6492240"/>
            <a:ext cx="1097280" cy="228600"/>
          </a:xfrm>
          <a:prstGeom prst="rect">
            <a:avLst/>
          </a:prstGeom>
          <a:noFill/>
        </p:spPr>
        <p:txBody>
          <a:bodyPr wrap="square" lIns="90000" rIns="90000" tIns="45000" bIns="45000" anchor="ctr">
            <a:spAutoFit/>
          </a:bodyPr>
          <a:lstStyle/>
          <a:p>
            <a:pPr algn="r">
              <a:lnSpc>
                <a:spcPct val="115000"/>
              </a:lnSpc>
            </a:pPr>
            <a:r>
              <a:rPr sz="900" b="0" i="0" spc="200">
                <a:solidFill>
                  <a:srgbClr val="5A5A5A"/>
                </a:solidFill>
                <a:latin typeface="Segoe UI"/>
              </a:rPr>
              <a:t>12 / 14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57200"/>
            <a:ext cx="7894106" cy="936117"/>
          </a:xfrm>
          <a:prstGeom prst="rect">
            <a:avLst/>
          </a:prstGeom>
          <a:noFill/>
        </p:spPr>
        <p:txBody>
          <a:bodyPr wrap="square" lIns="90000" rIns="90000" tIns="45000" bIns="4500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1" i="0">
                <a:solidFill>
                  <a:srgbClr val="1A1A1A"/>
                </a:solidFill>
                <a:latin typeface="Georgia"/>
              </a:rPr>
              <a:t>Six high-leverage recommendations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393317"/>
            <a:ext cx="7894106" cy="504062"/>
          </a:xfrm>
          <a:prstGeom prst="rect">
            <a:avLst/>
          </a:prstGeom>
          <a:noFill/>
        </p:spPr>
        <p:txBody>
          <a:bodyPr wrap="square" lIns="90000" rIns="90000" tIns="45000" bIns="4500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300" b="0" i="1">
                <a:solidFill>
                  <a:srgbClr val="5A5A5A"/>
                </a:solidFill>
                <a:latin typeface="Georgia"/>
              </a:rPr>
              <a:t>Impact-effort matrix, cycle 1 commitments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66928" y="2189988"/>
            <a:ext cx="822960" cy="1098803"/>
          </a:xfrm>
          <a:prstGeom prst="rect">
            <a:avLst/>
          </a:prstGeom>
          <a:noFill/>
        </p:spPr>
        <p:txBody>
          <a:bodyPr wrap="square" lIns="90000" rIns="90000" tIns="45000" bIns="4500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200" b="1" i="0">
                <a:solidFill>
                  <a:srgbClr val="8B3F1A"/>
                </a:solidFill>
                <a:latin typeface="Segoe UI"/>
              </a:rPr>
              <a:t>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81328" y="2189988"/>
            <a:ext cx="4413351" cy="1098803"/>
          </a:xfrm>
          <a:prstGeom prst="rect">
            <a:avLst/>
          </a:prstGeom>
          <a:noFill/>
        </p:spPr>
        <p:txBody>
          <a:bodyPr wrap="square" lIns="90000" rIns="90000" tIns="45000" bIns="45000">
            <a:spAutoFit/>
          </a:bodyPr>
          <a:lstStyle/>
          <a:p>
            <a:pPr algn="l">
              <a:lnSpc>
                <a:spcPct val="140000"/>
              </a:lnSpc>
            </a:pPr>
            <a:r>
              <a:rPr sz="1300" b="1" i="0">
                <a:solidFill>
                  <a:srgbClr val="1A1A1A"/>
                </a:solidFill>
                <a:latin typeface="Segoe UI"/>
              </a:rPr>
              <a:t>Rewrite upload error copy</a:t>
            </a:r>
            <a:br/>
            <a:r>
              <a:rPr sz="1300" b="1" i="0">
                <a:solidFill>
                  <a:srgbClr val="1A1A1A"/>
                </a:solidFill>
                <a:latin typeface="Segoe UI"/>
              </a:rPr>
              <a:t>Name the specific reason and the next action - removes the most common KYC blocker.</a:t>
            </a:r>
          </a:p>
        </p:txBody>
      </p:sp>
      <p:sp>
        <p:nvSpPr>
          <p:cNvPr id="8" name="Rectangle 7"/>
          <p:cNvSpPr/>
          <p:nvPr/>
        </p:nvSpPr>
        <p:spPr>
          <a:xfrm>
            <a:off x="566928" y="3380232"/>
            <a:ext cx="5327751" cy="10972"/>
          </a:xfrm>
          <a:prstGeom prst="rect">
            <a:avLst/>
          </a:prstGeom>
          <a:solidFill>
            <a:srgbClr val="8B3F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297015" y="2189988"/>
            <a:ext cx="822960" cy="1098803"/>
          </a:xfrm>
          <a:prstGeom prst="rect">
            <a:avLst/>
          </a:prstGeom>
          <a:noFill/>
        </p:spPr>
        <p:txBody>
          <a:bodyPr wrap="square" lIns="90000" rIns="90000" tIns="45000" bIns="4500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200" b="1" i="0">
                <a:solidFill>
                  <a:srgbClr val="8B3F1A"/>
                </a:solidFill>
                <a:latin typeface="Segoe UI"/>
              </a:rPr>
              <a:t>02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211415" y="2189988"/>
            <a:ext cx="4413351" cy="1098803"/>
          </a:xfrm>
          <a:prstGeom prst="rect">
            <a:avLst/>
          </a:prstGeom>
          <a:noFill/>
        </p:spPr>
        <p:txBody>
          <a:bodyPr wrap="square" lIns="90000" rIns="90000" tIns="45000" bIns="45000">
            <a:spAutoFit/>
          </a:bodyPr>
          <a:lstStyle/>
          <a:p>
            <a:pPr algn="l">
              <a:lnSpc>
                <a:spcPct val="140000"/>
              </a:lnSpc>
            </a:pPr>
            <a:r>
              <a:rPr sz="1300" b="1" i="0">
                <a:solidFill>
                  <a:srgbClr val="1A1A1A"/>
                </a:solidFill>
                <a:latin typeface="Segoe UI"/>
              </a:rPr>
              <a:t>Show KYC document examples</a:t>
            </a:r>
            <a:br/>
            <a:r>
              <a:rPr sz="1300" b="1" i="0">
                <a:solidFill>
                  <a:srgbClr val="1A1A1A"/>
                </a:solidFill>
                <a:latin typeface="Segoe UI"/>
              </a:rPr>
              <a:t>Pre-upload preview screens cut the 29.9 pp drop at the document step.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297015" y="3380232"/>
            <a:ext cx="5327751" cy="10972"/>
          </a:xfrm>
          <a:prstGeom prst="rect">
            <a:avLst/>
          </a:prstGeom>
          <a:solidFill>
            <a:srgbClr val="8B3F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66928" y="3691128"/>
            <a:ext cx="822960" cy="1098803"/>
          </a:xfrm>
          <a:prstGeom prst="rect">
            <a:avLst/>
          </a:prstGeom>
          <a:noFill/>
        </p:spPr>
        <p:txBody>
          <a:bodyPr wrap="square" lIns="90000" rIns="90000" tIns="45000" bIns="4500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200" b="1" i="0">
                <a:solidFill>
                  <a:srgbClr val="8B3F1A"/>
                </a:solidFill>
                <a:latin typeface="Segoe UI"/>
              </a:rPr>
              <a:t>03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481328" y="3691128"/>
            <a:ext cx="4413351" cy="1098803"/>
          </a:xfrm>
          <a:prstGeom prst="rect">
            <a:avLst/>
          </a:prstGeom>
          <a:noFill/>
        </p:spPr>
        <p:txBody>
          <a:bodyPr wrap="square" lIns="90000" rIns="90000" tIns="45000" bIns="45000">
            <a:spAutoFit/>
          </a:bodyPr>
          <a:lstStyle/>
          <a:p>
            <a:pPr algn="l">
              <a:lnSpc>
                <a:spcPct val="140000"/>
              </a:lnSpc>
            </a:pPr>
            <a:r>
              <a:rPr sz="1300" b="1" i="0">
                <a:solidFill>
                  <a:srgbClr val="1A1A1A"/>
                </a:solidFill>
                <a:latin typeface="Segoe UI"/>
              </a:rPr>
              <a:t>Client-side blur detection</a:t>
            </a:r>
            <a:br/>
            <a:r>
              <a:rPr sz="1300" b="1" i="0">
                <a:solidFill>
                  <a:srgbClr val="1A1A1A"/>
                </a:solidFill>
                <a:latin typeface="Segoe UI"/>
              </a:rPr>
              <a:t>Prompt a retake before submitting; reduces KYC rejection loop.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66928" y="4881372"/>
            <a:ext cx="5327751" cy="10972"/>
          </a:xfrm>
          <a:prstGeom prst="rect">
            <a:avLst/>
          </a:prstGeom>
          <a:solidFill>
            <a:srgbClr val="8B3F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297015" y="3691128"/>
            <a:ext cx="822960" cy="1098803"/>
          </a:xfrm>
          <a:prstGeom prst="rect">
            <a:avLst/>
          </a:prstGeom>
          <a:noFill/>
        </p:spPr>
        <p:txBody>
          <a:bodyPr wrap="square" lIns="90000" rIns="90000" tIns="45000" bIns="4500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200" b="1" i="0">
                <a:solidFill>
                  <a:srgbClr val="8B3F1A"/>
                </a:solidFill>
                <a:latin typeface="Segoe UI"/>
              </a:rPr>
              <a:t>04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211415" y="3691128"/>
            <a:ext cx="4413351" cy="1098803"/>
          </a:xfrm>
          <a:prstGeom prst="rect">
            <a:avLst/>
          </a:prstGeom>
          <a:noFill/>
        </p:spPr>
        <p:txBody>
          <a:bodyPr wrap="square" lIns="90000" rIns="90000" tIns="45000" bIns="45000">
            <a:spAutoFit/>
          </a:bodyPr>
          <a:lstStyle/>
          <a:p>
            <a:pPr algn="l">
              <a:lnSpc>
                <a:spcPct val="140000"/>
              </a:lnSpc>
            </a:pPr>
            <a:r>
              <a:rPr sz="1300" b="1" i="0">
                <a:solidFill>
                  <a:srgbClr val="1A1A1A"/>
                </a:solidFill>
                <a:latin typeface="Segoe UI"/>
              </a:rPr>
              <a:t>Default to biometric SCA</a:t>
            </a:r>
            <a:br/>
            <a:r>
              <a:rPr sz="1300" b="1" i="0">
                <a:solidFill>
                  <a:srgbClr val="1A1A1A"/>
                </a:solidFill>
                <a:latin typeface="Segoe UI"/>
              </a:rPr>
              <a:t>Surface SMS as a one-tap fallback; resolves the SCA confusion finding.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297015" y="4881372"/>
            <a:ext cx="5327751" cy="10972"/>
          </a:xfrm>
          <a:prstGeom prst="rect">
            <a:avLst/>
          </a:prstGeom>
          <a:solidFill>
            <a:srgbClr val="8B3F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66928" y="5192268"/>
            <a:ext cx="822960" cy="1098803"/>
          </a:xfrm>
          <a:prstGeom prst="rect">
            <a:avLst/>
          </a:prstGeom>
          <a:noFill/>
        </p:spPr>
        <p:txBody>
          <a:bodyPr wrap="square" lIns="90000" rIns="90000" tIns="45000" bIns="4500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200" b="1" i="0">
                <a:solidFill>
                  <a:srgbClr val="8B3F1A"/>
                </a:solidFill>
                <a:latin typeface="Segoe UI"/>
              </a:rPr>
              <a:t>05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481328" y="5192268"/>
            <a:ext cx="4413351" cy="1098803"/>
          </a:xfrm>
          <a:prstGeom prst="rect">
            <a:avLst/>
          </a:prstGeom>
          <a:noFill/>
        </p:spPr>
        <p:txBody>
          <a:bodyPr wrap="square" lIns="90000" rIns="90000" tIns="45000" bIns="45000">
            <a:spAutoFit/>
          </a:bodyPr>
          <a:lstStyle/>
          <a:p>
            <a:pPr algn="l">
              <a:lnSpc>
                <a:spcPct val="140000"/>
              </a:lnSpc>
            </a:pPr>
            <a:r>
              <a:rPr sz="1300" b="1" i="0">
                <a:solidFill>
                  <a:srgbClr val="1A1A1A"/>
                </a:solidFill>
                <a:latin typeface="Segoe UI"/>
              </a:rPr>
              <a:t>Move FX-fee preview</a:t>
            </a:r>
            <a:br/>
            <a:r>
              <a:rPr sz="1300" b="1" i="0">
                <a:solidFill>
                  <a:srgbClr val="1A1A1A"/>
                </a:solidFill>
                <a:latin typeface="Segoe UI"/>
              </a:rPr>
              <a:t>Show fee on the amount screen, not on the confirmation step.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66928" y="6382512"/>
            <a:ext cx="5327751" cy="10972"/>
          </a:xfrm>
          <a:prstGeom prst="rect">
            <a:avLst/>
          </a:prstGeom>
          <a:solidFill>
            <a:srgbClr val="8B3F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297015" y="5192268"/>
            <a:ext cx="822960" cy="1098803"/>
          </a:xfrm>
          <a:prstGeom prst="rect">
            <a:avLst/>
          </a:prstGeom>
          <a:noFill/>
        </p:spPr>
        <p:txBody>
          <a:bodyPr wrap="square" lIns="90000" rIns="90000" tIns="45000" bIns="4500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200" b="1" i="0">
                <a:solidFill>
                  <a:srgbClr val="8B3F1A"/>
                </a:solidFill>
                <a:latin typeface="Segoe UI"/>
              </a:rPr>
              <a:t>06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211415" y="5192268"/>
            <a:ext cx="4413351" cy="1098803"/>
          </a:xfrm>
          <a:prstGeom prst="rect">
            <a:avLst/>
          </a:prstGeom>
          <a:noFill/>
        </p:spPr>
        <p:txBody>
          <a:bodyPr wrap="square" lIns="90000" rIns="90000" tIns="45000" bIns="45000">
            <a:spAutoFit/>
          </a:bodyPr>
          <a:lstStyle/>
          <a:p>
            <a:pPr algn="l">
              <a:lnSpc>
                <a:spcPct val="140000"/>
              </a:lnSpc>
            </a:pPr>
            <a:r>
              <a:rPr sz="1300" b="1" i="0">
                <a:solidFill>
                  <a:srgbClr val="1A1A1A"/>
                </a:solidFill>
                <a:latin typeface="Segoe UI"/>
              </a:rPr>
              <a:t>Fix wallet-picker focus trap</a:t>
            </a:r>
            <a:br/>
            <a:r>
              <a:rPr sz="1300" b="1" i="0">
                <a:solidFill>
                  <a:srgbClr val="1A1A1A"/>
                </a:solidFill>
                <a:latin typeface="Segoe UI"/>
              </a:rPr>
              <a:t>VoiceOver + TalkBack regression test required - EAA compliance.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297015" y="6382512"/>
            <a:ext cx="5327751" cy="10972"/>
          </a:xfrm>
          <a:prstGeom prst="rect">
            <a:avLst/>
          </a:prstGeom>
          <a:solidFill>
            <a:srgbClr val="8B3F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820095" y="6492240"/>
            <a:ext cx="1097280" cy="228600"/>
          </a:xfrm>
          <a:prstGeom prst="rect">
            <a:avLst/>
          </a:prstGeom>
          <a:noFill/>
        </p:spPr>
        <p:txBody>
          <a:bodyPr wrap="square" lIns="90000" rIns="90000" tIns="45000" bIns="45000" anchor="ctr">
            <a:spAutoFit/>
          </a:bodyPr>
          <a:lstStyle/>
          <a:p>
            <a:pPr algn="r">
              <a:lnSpc>
                <a:spcPct val="115000"/>
              </a:lnSpc>
            </a:pPr>
            <a:r>
              <a:rPr sz="900" b="0" i="0" spc="200">
                <a:solidFill>
                  <a:srgbClr val="5A5A5A"/>
                </a:solidFill>
                <a:latin typeface="Segoe UI"/>
              </a:rPr>
              <a:t>13 / 14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57200"/>
            <a:ext cx="11277295" cy="1426464"/>
          </a:xfrm>
          <a:prstGeom prst="rect">
            <a:avLst/>
          </a:prstGeom>
          <a:noFill/>
        </p:spPr>
        <p:txBody>
          <a:bodyPr wrap="square" lIns="90000" rIns="90000" tIns="45000" bIns="4500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1" i="0">
                <a:solidFill>
                  <a:srgbClr val="1A1A1A"/>
                </a:solidFill>
                <a:latin typeface="Georgia"/>
              </a:rPr>
              <a:t>KPI plan for cycle 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975104"/>
            <a:ext cx="11277295" cy="713232"/>
          </a:xfrm>
          <a:prstGeom prst="rect">
            <a:avLst/>
          </a:prstGeom>
          <a:noFill/>
        </p:spPr>
        <p:txBody>
          <a:bodyPr wrap="square" lIns="90000" rIns="90000" tIns="45000" bIns="4500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300" b="0" i="1">
                <a:solidFill>
                  <a:srgbClr val="5A5A5A"/>
                </a:solidFill>
                <a:latin typeface="Georgia"/>
              </a:rPr>
              <a:t>Measurable targets tied to the four-instrument triangulation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57200" y="2825496"/>
            <a:ext cx="5501487" cy="1382344"/>
          </a:xfrm>
          <a:prstGeom prst="roundRect">
            <a:avLst>
              <a:gd name="adj" fmla="val 1600"/>
            </a:avLst>
          </a:prstGeom>
          <a:solidFill>
            <a:srgbClr val="1F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3189008"/>
            <a:ext cx="5135727" cy="349250"/>
          </a:xfrm>
          <a:prstGeom prst="rect">
            <a:avLst/>
          </a:prstGeom>
          <a:noFill/>
        </p:spPr>
        <p:txBody>
          <a:bodyPr wrap="square" lIns="90000" rIns="90000" tIns="45000" bIns="4500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200" b="1" i="0">
                <a:solidFill>
                  <a:srgbClr val="C39B88"/>
                </a:solidFill>
                <a:latin typeface="Georgia"/>
              </a:rPr>
              <a:t>70.1% -&gt; &gt;= 85%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3629698"/>
            <a:ext cx="5135727" cy="214630"/>
          </a:xfrm>
          <a:prstGeom prst="rect">
            <a:avLst/>
          </a:prstGeom>
          <a:noFill/>
        </p:spPr>
        <p:txBody>
          <a:bodyPr wrap="square" lIns="90000" rIns="90000" tIns="45000" bIns="4500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300" b="1" i="0">
                <a:solidFill>
                  <a:srgbClr val="1A1A1A"/>
                </a:solidFill>
                <a:latin typeface="Georgia"/>
              </a:rPr>
              <a:t>KYC step completion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33007" y="2825496"/>
            <a:ext cx="5501487" cy="1382344"/>
          </a:xfrm>
          <a:prstGeom prst="roundRect">
            <a:avLst>
              <a:gd name="adj" fmla="val 1600"/>
            </a:avLst>
          </a:prstGeom>
          <a:solidFill>
            <a:srgbClr val="1F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15887" y="3189008"/>
            <a:ext cx="5135727" cy="349250"/>
          </a:xfrm>
          <a:prstGeom prst="rect">
            <a:avLst/>
          </a:prstGeom>
          <a:noFill/>
        </p:spPr>
        <p:txBody>
          <a:bodyPr wrap="square" lIns="90000" rIns="90000" tIns="45000" bIns="4500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200" b="1" i="0">
                <a:solidFill>
                  <a:srgbClr val="C39B88"/>
                </a:solidFill>
                <a:latin typeface="Georgia"/>
              </a:rPr>
              <a:t>71.7 -&gt; &gt;= 76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15887" y="3629698"/>
            <a:ext cx="5135727" cy="214630"/>
          </a:xfrm>
          <a:prstGeom prst="rect">
            <a:avLst/>
          </a:prstGeom>
          <a:noFill/>
        </p:spPr>
        <p:txBody>
          <a:bodyPr wrap="square" lIns="90000" rIns="90000" tIns="45000" bIns="4500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300" b="1" i="0">
                <a:solidFill>
                  <a:srgbClr val="1A1A1A"/>
                </a:solidFill>
                <a:latin typeface="Georgia"/>
              </a:rPr>
              <a:t>SUS score (embedded post-onboarding)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57200" y="4482160"/>
            <a:ext cx="5501487" cy="1382344"/>
          </a:xfrm>
          <a:prstGeom prst="roundRect">
            <a:avLst>
              <a:gd name="adj" fmla="val 1600"/>
            </a:avLst>
          </a:prstGeom>
          <a:solidFill>
            <a:srgbClr val="1F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0080" y="4845672"/>
            <a:ext cx="5135727" cy="349250"/>
          </a:xfrm>
          <a:prstGeom prst="rect">
            <a:avLst/>
          </a:prstGeom>
          <a:noFill/>
        </p:spPr>
        <p:txBody>
          <a:bodyPr wrap="square" lIns="90000" rIns="90000" tIns="45000" bIns="4500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200" b="1" i="0">
                <a:solidFill>
                  <a:srgbClr val="C39B88"/>
                </a:solidFill>
                <a:latin typeface="Georgia"/>
              </a:rPr>
              <a:t>38.5% -&gt; &gt;= 45%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" y="5286362"/>
            <a:ext cx="5135727" cy="214630"/>
          </a:xfrm>
          <a:prstGeom prst="rect">
            <a:avLst/>
          </a:prstGeom>
          <a:noFill/>
        </p:spPr>
        <p:txBody>
          <a:bodyPr wrap="square" lIns="90000" rIns="90000" tIns="45000" bIns="4500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300" b="1" i="0">
                <a:solidFill>
                  <a:srgbClr val="1A1A1A"/>
                </a:solidFill>
                <a:latin typeface="Georgia"/>
              </a:rPr>
              <a:t>First-transfer attempt within 7 days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33007" y="4482160"/>
            <a:ext cx="5501487" cy="1382344"/>
          </a:xfrm>
          <a:prstGeom prst="roundRect">
            <a:avLst>
              <a:gd name="adj" fmla="val 1600"/>
            </a:avLst>
          </a:prstGeom>
          <a:solidFill>
            <a:srgbClr val="1F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15887" y="4845672"/>
            <a:ext cx="5135727" cy="349250"/>
          </a:xfrm>
          <a:prstGeom prst="rect">
            <a:avLst/>
          </a:prstGeom>
          <a:noFill/>
        </p:spPr>
        <p:txBody>
          <a:bodyPr wrap="square" lIns="90000" rIns="90000" tIns="45000" bIns="4500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200" b="1" i="0">
                <a:solidFill>
                  <a:srgbClr val="C39B88"/>
                </a:solidFill>
                <a:latin typeface="Georgia"/>
              </a:rPr>
              <a:t>0.21 -&gt; &lt;= 0.15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15887" y="5286362"/>
            <a:ext cx="5135727" cy="214630"/>
          </a:xfrm>
          <a:prstGeom prst="rect">
            <a:avLst/>
          </a:prstGeom>
          <a:noFill/>
        </p:spPr>
        <p:txBody>
          <a:bodyPr wrap="square" lIns="90000" rIns="90000" tIns="45000" bIns="4500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300" b="1" i="0">
                <a:solidFill>
                  <a:srgbClr val="1A1A1A"/>
                </a:solidFill>
                <a:latin typeface="Georgia"/>
              </a:rPr>
              <a:t>Help-search to ticket ratio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953789"/>
            <a:ext cx="11277295" cy="2632065"/>
          </a:xfrm>
          <a:prstGeom prst="rect">
            <a:avLst/>
          </a:prstGeom>
          <a:noFill/>
        </p:spPr>
        <p:txBody>
          <a:bodyPr wrap="square" lIns="90000" rIns="90000" tIns="45000" bIns="45000" anchor="ctr">
            <a:spAutoFit/>
          </a:bodyPr>
          <a:lstStyle/>
          <a:p>
            <a:pPr algn="ctr">
              <a:lnSpc>
                <a:spcPct val="120000"/>
              </a:lnSpc>
            </a:pPr>
            <a:r>
              <a:rPr sz="6800" b="1" i="0">
                <a:solidFill>
                  <a:srgbClr val="FFFFFF"/>
                </a:solidFill>
                <a:latin typeface="Georgia"/>
              </a:rPr>
              <a:t>Thank you for your attention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677294"/>
            <a:ext cx="11277295" cy="816395"/>
          </a:xfrm>
          <a:prstGeom prst="rect">
            <a:avLst/>
          </a:prstGeom>
          <a:noFill/>
        </p:spPr>
        <p:txBody>
          <a:bodyPr wrap="square" lIns="90000" rIns="90000" tIns="45000" bIns="45000" anchor="t">
            <a:spAutoFit/>
          </a:bodyPr>
          <a:lstStyle/>
          <a:p>
            <a:pPr algn="ctr">
              <a:lnSpc>
                <a:spcPct val="120000"/>
              </a:lnSpc>
            </a:pPr>
            <a:r>
              <a:rPr sz="1500" b="0" i="1">
                <a:solidFill>
                  <a:srgbClr val="FFFFFF"/>
                </a:solidFill>
                <a:latin typeface="Georgia"/>
              </a:rPr>
              <a:t>Ready for questions on rubric design, sample-size logic, and triangulation discipline.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4585129"/>
            <a:ext cx="11277295" cy="1815670"/>
          </a:xfrm>
          <a:prstGeom prst="rect">
            <a:avLst/>
          </a:prstGeom>
          <a:noFill/>
        </p:spPr>
        <p:txBody>
          <a:bodyPr wrap="square" lIns="90000" rIns="90000" tIns="45000" bIns="45000">
            <a:spAutoFit/>
          </a:bodyPr>
          <a:lstStyle/>
          <a:p>
            <a:pPr algn="ctr">
              <a:lnSpc>
                <a:spcPct val="140000"/>
              </a:lnSpc>
            </a:pPr>
            <a:r>
              <a:rPr sz="1200" b="1" i="0">
                <a:solidFill>
                  <a:srgbClr val="FFFFFF"/>
                </a:solidFill>
                <a:latin typeface="Segoe UI"/>
              </a:rPr>
              <a:t>Student name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457200"/>
            <a:ext cx="11277295" cy="405149"/>
          </a:xfrm>
          <a:prstGeom prst="rect">
            <a:avLst/>
          </a:prstGeom>
          <a:noFill/>
        </p:spPr>
        <p:txBody>
          <a:bodyPr wrap="square" lIns="90000" rIns="90000" tIns="45000" bIns="45000" anchor="t">
            <a:spAutoFit/>
          </a:bodyPr>
          <a:lstStyle/>
          <a:p>
            <a:pPr algn="ctr">
              <a:lnSpc>
                <a:spcPct val="120000"/>
              </a:lnSpc>
            </a:pPr>
            <a:r>
              <a:rPr sz="1000" b="0" i="0">
                <a:solidFill>
                  <a:srgbClr val="FFFFFF"/>
                </a:solidFill>
                <a:latin typeface="Segoe UI"/>
              </a:rPr>
              <a:t>University placeholder  ·  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820095" y="6492240"/>
            <a:ext cx="1097280" cy="228600"/>
          </a:xfrm>
          <a:prstGeom prst="rect">
            <a:avLst/>
          </a:prstGeom>
          <a:noFill/>
        </p:spPr>
        <p:txBody>
          <a:bodyPr wrap="square" lIns="90000" rIns="90000" tIns="45000" bIns="45000" anchor="ctr">
            <a:spAutoFit/>
          </a:bodyPr>
          <a:lstStyle/>
          <a:p>
            <a:pPr algn="r">
              <a:lnSpc>
                <a:spcPct val="115000"/>
              </a:lnSpc>
            </a:pPr>
            <a:r>
              <a:rPr sz="900" b="0" i="0" spc="200">
                <a:solidFill>
                  <a:srgbClr val="5A5A5A"/>
                </a:solidFill>
                <a:latin typeface="Segoe UI"/>
              </a:rPr>
              <a:t>02 / 14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975104"/>
            <a:ext cx="11277295" cy="713232"/>
          </a:xfrm>
          <a:prstGeom prst="rect">
            <a:avLst/>
          </a:prstGeom>
          <a:noFill/>
        </p:spPr>
        <p:txBody>
          <a:bodyPr wrap="square" lIns="90000" rIns="90000" tIns="45000" bIns="4500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1" i="0" spc="250">
                <a:solidFill>
                  <a:srgbClr val="8B3F1A"/>
                </a:solidFill>
                <a:latin typeface="Segoe UI"/>
              </a:rPr>
              <a:t>INTRODUCTION — WHY UX RESEARCH METHODS FOR FINTECH?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457200"/>
            <a:ext cx="11277295" cy="1426464"/>
          </a:xfrm>
          <a:prstGeom prst="rect">
            <a:avLst/>
          </a:prstGeom>
          <a:noFill/>
        </p:spPr>
        <p:txBody>
          <a:bodyPr wrap="square" lIns="90000" rIns="90000" tIns="45000" bIns="4500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4400" b="1" i="0">
                <a:solidFill>
                  <a:srgbClr val="1A1A1A"/>
                </a:solidFill>
                <a:latin typeface="Georgia"/>
              </a:rPr>
              <a:t>Why UX research methods for fintech?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825496"/>
            <a:ext cx="11277295" cy="3575303"/>
          </a:xfrm>
          <a:prstGeom prst="rect">
            <a:avLst/>
          </a:prstGeom>
          <a:noFill/>
        </p:spPr>
        <p:txBody>
          <a:bodyPr wrap="square" lIns="90000" rIns="90000" tIns="45000" bIns="4500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0" i="1">
                <a:solidFill>
                  <a:srgbClr val="5A5A5A"/>
                </a:solidFill>
                <a:latin typeface="Georgia"/>
              </a:rPr>
              <a:t>Mobile fintech has scaled faster than the design discipline serving it.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820095" y="6492240"/>
            <a:ext cx="1097280" cy="228600"/>
          </a:xfrm>
          <a:prstGeom prst="rect">
            <a:avLst/>
          </a:prstGeom>
          <a:noFill/>
        </p:spPr>
        <p:txBody>
          <a:bodyPr wrap="square" lIns="90000" rIns="90000" tIns="45000" bIns="45000" anchor="ctr">
            <a:spAutoFit/>
          </a:bodyPr>
          <a:lstStyle/>
          <a:p>
            <a:pPr algn="r">
              <a:lnSpc>
                <a:spcPct val="115000"/>
              </a:lnSpc>
            </a:pPr>
            <a:r>
              <a:rPr sz="900" b="0" i="0" spc="200">
                <a:solidFill>
                  <a:srgbClr val="5A5A5A"/>
                </a:solidFill>
                <a:latin typeface="Segoe UI"/>
              </a:rPr>
              <a:t>03 / 14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57200"/>
            <a:ext cx="11277295" cy="2651760"/>
          </a:xfrm>
          <a:prstGeom prst="rect">
            <a:avLst/>
          </a:prstGeom>
          <a:noFill/>
        </p:spPr>
        <p:txBody>
          <a:bodyPr wrap="square" lIns="90000" rIns="90000" tIns="45000" bIns="4500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 i="0" spc="250">
                <a:solidFill>
                  <a:srgbClr val="8B3F1A"/>
                </a:solidFill>
                <a:latin typeface="Segoe UI"/>
              </a:rPr>
              <a:t>THE PROBLEM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4019550"/>
            <a:ext cx="10911535" cy="571500"/>
          </a:xfrm>
          <a:prstGeom prst="rect">
            <a:avLst/>
          </a:prstGeom>
          <a:noFill/>
        </p:spPr>
        <p:txBody>
          <a:bodyPr wrap="square" lIns="90000" rIns="90000" tIns="45000" bIns="4500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3600" b="1" i="0">
                <a:solidFill>
                  <a:srgbClr val="8B3F1A"/>
                </a:solidFill>
                <a:latin typeface="Georgia"/>
              </a:rPr>
              <a:t>14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4682490"/>
            <a:ext cx="10911535" cy="247650"/>
          </a:xfrm>
          <a:prstGeom prst="rect">
            <a:avLst/>
          </a:prstGeom>
          <a:noFill/>
        </p:spPr>
        <p:txBody>
          <a:bodyPr wrap="square" lIns="90000" rIns="90000" tIns="45000" bIns="4500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500" b="1" i="0">
                <a:solidFill>
                  <a:srgbClr val="1A1A1A"/>
                </a:solidFill>
                <a:latin typeface="Georgia"/>
              </a:rPr>
              <a:t>UX research methods evaluated for fintech-fit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4975860"/>
            <a:ext cx="10911535" cy="240030"/>
          </a:xfrm>
          <a:prstGeom prst="rect">
            <a:avLst/>
          </a:prstGeom>
          <a:noFill/>
        </p:spPr>
        <p:txBody>
          <a:bodyPr wrap="square" lIns="90000" rIns="90000" tIns="45000" bIns="4500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400" b="0" i="0">
                <a:solidFill>
                  <a:srgbClr val="1A1A1A"/>
                </a:solidFill>
                <a:latin typeface="Georgia"/>
              </a:rPr>
              <a:t>and a routine confusion of sample-size logic across them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035040"/>
            <a:ext cx="11277295" cy="365760"/>
          </a:xfrm>
          <a:prstGeom prst="rect">
            <a:avLst/>
          </a:prstGeom>
          <a:noFill/>
        </p:spPr>
        <p:txBody>
          <a:bodyPr wrap="square" lIns="90000" rIns="90000" tIns="45000" bIns="4500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0" i="1">
                <a:solidFill>
                  <a:srgbClr val="5A5A5A"/>
                </a:solidFill>
                <a:latin typeface="Segoe UI"/>
              </a:rPr>
              <a:t>NN/g Rohrer landscape, 2022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820095" y="6492240"/>
            <a:ext cx="1097280" cy="228600"/>
          </a:xfrm>
          <a:prstGeom prst="rect">
            <a:avLst/>
          </a:prstGeom>
          <a:noFill/>
        </p:spPr>
        <p:txBody>
          <a:bodyPr wrap="square" lIns="90000" rIns="90000" tIns="45000" bIns="45000" anchor="ctr">
            <a:spAutoFit/>
          </a:bodyPr>
          <a:lstStyle/>
          <a:p>
            <a:pPr algn="r">
              <a:lnSpc>
                <a:spcPct val="115000"/>
              </a:lnSpc>
            </a:pPr>
            <a:r>
              <a:rPr sz="900" b="0" i="0" spc="200">
                <a:solidFill>
                  <a:srgbClr val="5A5A5A"/>
                </a:solidFill>
                <a:latin typeface="Segoe UI"/>
              </a:rPr>
              <a:t>04 / 14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57200"/>
            <a:ext cx="7894106" cy="936117"/>
          </a:xfrm>
          <a:prstGeom prst="rect">
            <a:avLst/>
          </a:prstGeom>
          <a:noFill/>
        </p:spPr>
        <p:txBody>
          <a:bodyPr wrap="square" lIns="90000" rIns="90000" tIns="45000" bIns="4500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000" b="1" i="0">
                <a:solidFill>
                  <a:srgbClr val="1A1A1A"/>
                </a:solidFill>
                <a:latin typeface="Georgia"/>
              </a:rPr>
              <a:t>Aim and five objectives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393317"/>
            <a:ext cx="7894106" cy="504062"/>
          </a:xfrm>
          <a:prstGeom prst="rect">
            <a:avLst/>
          </a:prstGeom>
          <a:noFill/>
        </p:spPr>
        <p:txBody>
          <a:bodyPr wrap="square" lIns="90000" rIns="90000" tIns="45000" bIns="4500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300" b="0" i="1">
                <a:solidFill>
                  <a:srgbClr val="5A5A5A"/>
                </a:solidFill>
                <a:latin typeface="Georgia"/>
              </a:rPr>
              <a:t>Evaluate UX research methods for fintech through a NovaPay case study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57200" y="2080260"/>
            <a:ext cx="2613583" cy="4320540"/>
          </a:xfrm>
          <a:prstGeom prst="roundRect">
            <a:avLst>
              <a:gd name="adj" fmla="val 2000"/>
            </a:avLst>
          </a:prstGeom>
          <a:solidFill>
            <a:srgbClr val="1F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3282315"/>
            <a:ext cx="2247823" cy="571500"/>
          </a:xfrm>
          <a:prstGeom prst="rect">
            <a:avLst/>
          </a:prstGeom>
          <a:noFill/>
        </p:spPr>
        <p:txBody>
          <a:bodyPr wrap="square" lIns="90000" rIns="90000" tIns="45000" bIns="4500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3600" b="1" i="0">
                <a:solidFill>
                  <a:srgbClr val="8B3F1A"/>
                </a:solidFill>
                <a:latin typeface="Georgia"/>
              </a:rP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3945255"/>
            <a:ext cx="2247823" cy="247650"/>
          </a:xfrm>
          <a:prstGeom prst="rect">
            <a:avLst/>
          </a:prstGeom>
          <a:noFill/>
        </p:spPr>
        <p:txBody>
          <a:bodyPr wrap="square" lIns="90000" rIns="90000" tIns="45000" bIns="4500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500" b="1" i="0">
                <a:solidFill>
                  <a:srgbClr val="1A1A1A"/>
                </a:solidFill>
                <a:latin typeface="Georgia"/>
              </a:rPr>
              <a:t>Method taxonomy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4238625"/>
            <a:ext cx="2247823" cy="960120"/>
          </a:xfrm>
          <a:prstGeom prst="rect">
            <a:avLst/>
          </a:prstGeom>
          <a:noFill/>
        </p:spPr>
        <p:txBody>
          <a:bodyPr wrap="square" lIns="90000" rIns="90000" tIns="45000" bIns="4500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400" b="0" i="0">
                <a:solidFill>
                  <a:srgbClr val="1A1A1A"/>
                </a:solidFill>
                <a:latin typeface="Georgia"/>
              </a:rPr>
              <a:t>Place the contemporary inventory on the Rohrer landscape and anchor it in ISO 9241-210.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345103" y="2080260"/>
            <a:ext cx="2613583" cy="4320540"/>
          </a:xfrm>
          <a:prstGeom prst="roundRect">
            <a:avLst>
              <a:gd name="adj" fmla="val 2000"/>
            </a:avLst>
          </a:prstGeom>
          <a:solidFill>
            <a:srgbClr val="1F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527983" y="3402330"/>
            <a:ext cx="2247823" cy="571500"/>
          </a:xfrm>
          <a:prstGeom prst="rect">
            <a:avLst/>
          </a:prstGeom>
          <a:noFill/>
        </p:spPr>
        <p:txBody>
          <a:bodyPr wrap="square" lIns="90000" rIns="90000" tIns="45000" bIns="4500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3600" b="1" i="0">
                <a:solidFill>
                  <a:srgbClr val="8B3F1A"/>
                </a:solidFill>
                <a:latin typeface="Georgia"/>
              </a:rPr>
              <a:t>02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527983" y="4065269"/>
            <a:ext cx="2247823" cy="247650"/>
          </a:xfrm>
          <a:prstGeom prst="rect">
            <a:avLst/>
          </a:prstGeom>
          <a:noFill/>
        </p:spPr>
        <p:txBody>
          <a:bodyPr wrap="square" lIns="90000" rIns="90000" tIns="45000" bIns="4500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500" b="1" i="0">
                <a:solidFill>
                  <a:srgbClr val="1A1A1A"/>
                </a:solidFill>
                <a:latin typeface="Georgia"/>
              </a:rPr>
              <a:t>Fintech-fit rubric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527983" y="4358640"/>
            <a:ext cx="2247823" cy="720090"/>
          </a:xfrm>
          <a:prstGeom prst="rect">
            <a:avLst/>
          </a:prstGeom>
          <a:noFill/>
        </p:spPr>
        <p:txBody>
          <a:bodyPr wrap="square" lIns="90000" rIns="90000" tIns="45000" bIns="4500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400" b="0" i="0">
                <a:solidFill>
                  <a:srgbClr val="1A1A1A"/>
                </a:solidFill>
                <a:latin typeface="Georgia"/>
              </a:rPr>
              <a:t>Score 14 methods on 7 criteria and identify a defensible top tier.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233007" y="2080260"/>
            <a:ext cx="2613583" cy="4320540"/>
          </a:xfrm>
          <a:prstGeom prst="roundRect">
            <a:avLst>
              <a:gd name="adj" fmla="val 2000"/>
            </a:avLst>
          </a:prstGeom>
          <a:solidFill>
            <a:srgbClr val="1F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15887" y="3402330"/>
            <a:ext cx="2247823" cy="571500"/>
          </a:xfrm>
          <a:prstGeom prst="rect">
            <a:avLst/>
          </a:prstGeom>
          <a:noFill/>
        </p:spPr>
        <p:txBody>
          <a:bodyPr wrap="square" lIns="90000" rIns="90000" tIns="45000" bIns="4500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3600" b="1" i="0">
                <a:solidFill>
                  <a:srgbClr val="8B3F1A"/>
                </a:solidFill>
                <a:latin typeface="Georgia"/>
              </a:rPr>
              <a:t>03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15887" y="4065269"/>
            <a:ext cx="2247823" cy="247650"/>
          </a:xfrm>
          <a:prstGeom prst="rect">
            <a:avLst/>
          </a:prstGeom>
          <a:noFill/>
        </p:spPr>
        <p:txBody>
          <a:bodyPr wrap="square" lIns="90000" rIns="90000" tIns="45000" bIns="4500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500" b="1" i="0">
                <a:solidFill>
                  <a:srgbClr val="1A1A1A"/>
                </a:solidFill>
                <a:latin typeface="Georgia"/>
              </a:rPr>
              <a:t>Sample-size logic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15887" y="4358640"/>
            <a:ext cx="2247823" cy="720090"/>
          </a:xfrm>
          <a:prstGeom prst="rect">
            <a:avLst/>
          </a:prstGeom>
          <a:noFill/>
        </p:spPr>
        <p:txBody>
          <a:bodyPr wrap="square" lIns="90000" rIns="90000" tIns="45000" bIns="4500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400" b="0" i="0">
                <a:solidFill>
                  <a:srgbClr val="1A1A1A"/>
                </a:solidFill>
                <a:latin typeface="Georgia"/>
              </a:rPr>
              <a:t>Apply Nielsen-Landauer (1993) and Brooke (1996) to size every instrument.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9120911" y="2080260"/>
            <a:ext cx="2613583" cy="4320540"/>
          </a:xfrm>
          <a:prstGeom prst="roundRect">
            <a:avLst>
              <a:gd name="adj" fmla="val 2000"/>
            </a:avLst>
          </a:prstGeom>
          <a:solidFill>
            <a:srgbClr val="1F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303791" y="3402330"/>
            <a:ext cx="2247823" cy="571500"/>
          </a:xfrm>
          <a:prstGeom prst="rect">
            <a:avLst/>
          </a:prstGeom>
          <a:noFill/>
        </p:spPr>
        <p:txBody>
          <a:bodyPr wrap="square" lIns="90000" rIns="90000" tIns="45000" bIns="4500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3600" b="1" i="0">
                <a:solidFill>
                  <a:srgbClr val="8B3F1A"/>
                </a:solidFill>
                <a:latin typeface="Georgia"/>
              </a:rPr>
              <a:t>04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303791" y="4065269"/>
            <a:ext cx="2247823" cy="247650"/>
          </a:xfrm>
          <a:prstGeom prst="rect">
            <a:avLst/>
          </a:prstGeom>
          <a:noFill/>
        </p:spPr>
        <p:txBody>
          <a:bodyPr wrap="square" lIns="90000" rIns="90000" tIns="45000" bIns="4500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500" b="1" i="0">
                <a:solidFill>
                  <a:srgbClr val="1A1A1A"/>
                </a:solidFill>
                <a:latin typeface="Georgia"/>
              </a:rPr>
              <a:t>NovaPay triangulation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303791" y="4358640"/>
            <a:ext cx="2247823" cy="720090"/>
          </a:xfrm>
          <a:prstGeom prst="rect">
            <a:avLst/>
          </a:prstGeom>
          <a:noFill/>
        </p:spPr>
        <p:txBody>
          <a:bodyPr wrap="square" lIns="90000" rIns="90000" tIns="45000" bIns="4500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400" b="0" i="0">
                <a:solidFill>
                  <a:srgbClr val="1A1A1A"/>
                </a:solidFill>
                <a:latin typeface="Georgia"/>
              </a:rPr>
              <a:t>Interviews + unmoderated test + SUS survey + heuristic eval.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820095" y="6492240"/>
            <a:ext cx="1097280" cy="228600"/>
          </a:xfrm>
          <a:prstGeom prst="rect">
            <a:avLst/>
          </a:prstGeom>
          <a:noFill/>
        </p:spPr>
        <p:txBody>
          <a:bodyPr wrap="square" lIns="90000" rIns="90000" tIns="45000" bIns="45000" anchor="ctr">
            <a:spAutoFit/>
          </a:bodyPr>
          <a:lstStyle/>
          <a:p>
            <a:pPr algn="r">
              <a:lnSpc>
                <a:spcPct val="115000"/>
              </a:lnSpc>
            </a:pPr>
            <a:r>
              <a:rPr sz="900" b="0" i="0" spc="200">
                <a:solidFill>
                  <a:srgbClr val="5A5A5A"/>
                </a:solidFill>
                <a:latin typeface="Segoe UI"/>
              </a:rPr>
              <a:t>05 / 14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787652"/>
            <a:ext cx="11277295" cy="731520"/>
          </a:xfrm>
          <a:prstGeom prst="rect">
            <a:avLst/>
          </a:prstGeom>
          <a:noFill/>
        </p:spPr>
        <p:txBody>
          <a:bodyPr wrap="square" lIns="90000" rIns="90000" tIns="45000" bIns="4500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1" i="0" spc="250">
                <a:solidFill>
                  <a:srgbClr val="8B3F1A"/>
                </a:solidFill>
                <a:latin typeface="Segoe UI"/>
              </a:rPr>
              <a:t>CHAPTER 1 — THE CONTEMPORARY UX RESEARCH METHOD STAC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628900"/>
            <a:ext cx="11277295" cy="1828800"/>
          </a:xfrm>
          <a:prstGeom prst="rect">
            <a:avLst/>
          </a:prstGeom>
          <a:noFill/>
        </p:spPr>
        <p:txBody>
          <a:bodyPr wrap="square" lIns="90000" rIns="90000" tIns="45000" bIns="4500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4400" b="1" i="0">
                <a:solidFill>
                  <a:srgbClr val="1A1A1A"/>
                </a:solidFill>
                <a:latin typeface="Georgia"/>
              </a:rPr>
              <a:t>The contemporary UX research method stack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4567428"/>
            <a:ext cx="11277295" cy="502920"/>
          </a:xfrm>
          <a:prstGeom prst="rect">
            <a:avLst/>
          </a:prstGeom>
          <a:noFill/>
        </p:spPr>
        <p:txBody>
          <a:bodyPr wrap="square" lIns="90000" rIns="90000" tIns="45000" bIns="4500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0" i="1">
                <a:solidFill>
                  <a:srgbClr val="5A5A5A"/>
                </a:solidFill>
                <a:latin typeface="Georgia"/>
              </a:rPr>
              <a:t>Four waves: human factors, usability engineering, web era, mobile era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820095" y="6492240"/>
            <a:ext cx="1097280" cy="228600"/>
          </a:xfrm>
          <a:prstGeom prst="rect">
            <a:avLst/>
          </a:prstGeom>
          <a:noFill/>
        </p:spPr>
        <p:txBody>
          <a:bodyPr wrap="square" lIns="90000" rIns="90000" tIns="45000" bIns="45000" anchor="ctr">
            <a:spAutoFit/>
          </a:bodyPr>
          <a:lstStyle/>
          <a:p>
            <a:pPr algn="r">
              <a:lnSpc>
                <a:spcPct val="115000"/>
              </a:lnSpc>
            </a:pPr>
            <a:r>
              <a:rPr sz="900" b="0" i="0" spc="200">
                <a:solidFill>
                  <a:srgbClr val="5A5A5A"/>
                </a:solidFill>
                <a:latin typeface="Segoe UI"/>
              </a:rPr>
              <a:t>06 / 14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82858" y="457200"/>
            <a:ext cx="6051636" cy="2880360"/>
          </a:xfrm>
          <a:prstGeom prst="rect">
            <a:avLst/>
          </a:prstGeom>
          <a:noFill/>
        </p:spPr>
        <p:txBody>
          <a:bodyPr wrap="square" lIns="90000" rIns="90000" tIns="45000" bIns="4500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3400" b="1" i="0">
                <a:solidFill>
                  <a:srgbClr val="1A1A1A"/>
                </a:solidFill>
                <a:latin typeface="Georgia"/>
              </a:rPr>
              <a:t>The methods landscape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82858" y="3429000"/>
            <a:ext cx="6051636" cy="899160"/>
          </a:xfrm>
          <a:prstGeom prst="rect">
            <a:avLst/>
          </a:prstGeom>
          <a:noFill/>
        </p:spPr>
        <p:txBody>
          <a:bodyPr wrap="square" lIns="90000" rIns="90000" tIns="45000" bIns="4500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300" b="0" i="1">
                <a:solidFill>
                  <a:srgbClr val="5A5A5A"/>
                </a:solidFill>
                <a:latin typeface="Georgia"/>
              </a:rPr>
              <a:t>Two binary axes: attitudinal-behavioural and qualitative-quantitative (after Rohrer NN/g 2022).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682858" y="4419600"/>
            <a:ext cx="6051636" cy="1981199"/>
          </a:xfrm>
          <a:prstGeom prst="rect">
            <a:avLst/>
          </a:prstGeom>
          <a:noFill/>
        </p:spPr>
        <p:txBody>
          <a:bodyPr wrap="square" lIns="90000" rIns="90000" tIns="45000" bIns="45000">
            <a:spAutoFit/>
          </a:bodyPr>
          <a:lstStyle/>
          <a:p>
            <a:pPr algn="l">
              <a:lnSpc>
                <a:spcPct val="155000"/>
              </a:lnSpc>
            </a:pPr>
            <a:r>
              <a:rPr sz="1300" b="1" i="0">
                <a:solidFill>
                  <a:srgbClr val="8B3F1A"/>
                </a:solidFill>
                <a:latin typeface="Segoe UI"/>
              </a:rPr>
              <a:t>Quantitative: surveys, A/B testing, analytics, behavioural-metrics review.</a:t>
            </a:r>
          </a:p>
          <a:p>
            <a:pPr algn="l">
              <a:lnSpc>
                <a:spcPct val="155000"/>
              </a:lnSpc>
              <a:spcBef>
                <a:spcPts val="600"/>
              </a:spcBef>
            </a:pPr>
            <a:r>
              <a:rPr sz="1126" b="0" i="0">
                <a:solidFill>
                  <a:srgbClr val="1A1A1A"/>
                </a:solidFill>
                <a:latin typeface="Segoe UI"/>
              </a:rPr>
              <a:t>•   Qualitative: in-depth interviews, contextual inquiry, diary studies, usability testing.</a:t>
            </a:r>
          </a:p>
          <a:p>
            <a:pPr algn="l">
              <a:lnSpc>
                <a:spcPct val="155000"/>
              </a:lnSpc>
              <a:spcBef>
                <a:spcPts val="600"/>
              </a:spcBef>
            </a:pPr>
            <a:r>
              <a:rPr sz="1126" b="0" i="0">
                <a:solidFill>
                  <a:srgbClr val="1A1A1A"/>
                </a:solidFill>
                <a:latin typeface="Segoe UI"/>
              </a:rPr>
              <a:t>•   Frameworks: Double Diamond, Lean UX, Design Thinking - each forces a method choice per phase.</a:t>
            </a:r>
          </a:p>
        </p:txBody>
      </p:sp>
      <p:pic>
        <p:nvPicPr>
          <p:cNvPr id="7" name="Picture 6" descr="fig_1_1_research_methods_landscap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431491"/>
            <a:ext cx="4951338" cy="399501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820095" y="6492240"/>
            <a:ext cx="1097280" cy="228600"/>
          </a:xfrm>
          <a:prstGeom prst="rect">
            <a:avLst/>
          </a:prstGeom>
          <a:noFill/>
        </p:spPr>
        <p:txBody>
          <a:bodyPr wrap="square" lIns="90000" rIns="90000" tIns="45000" bIns="45000" anchor="ctr">
            <a:spAutoFit/>
          </a:bodyPr>
          <a:lstStyle/>
          <a:p>
            <a:pPr algn="r">
              <a:lnSpc>
                <a:spcPct val="115000"/>
              </a:lnSpc>
            </a:pPr>
            <a:r>
              <a:rPr sz="900" b="0" i="0" spc="200">
                <a:solidFill>
                  <a:srgbClr val="5A5A5A"/>
                </a:solidFill>
                <a:latin typeface="Segoe UI"/>
              </a:rPr>
              <a:t>07 / 14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975104"/>
            <a:ext cx="11277295" cy="713232"/>
          </a:xfrm>
          <a:prstGeom prst="rect">
            <a:avLst/>
          </a:prstGeom>
          <a:noFill/>
        </p:spPr>
        <p:txBody>
          <a:bodyPr wrap="square" lIns="90000" rIns="90000" tIns="45000" bIns="4500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1" i="0" spc="250">
                <a:solidFill>
                  <a:srgbClr val="8B3F1A"/>
                </a:solidFill>
                <a:latin typeface="Segoe UI"/>
              </a:rPr>
              <a:t>CHAPTER 2 — A SEVEN-CRITERION FINTECH-FIT RUBRIC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457200"/>
            <a:ext cx="11277295" cy="1426464"/>
          </a:xfrm>
          <a:prstGeom prst="rect">
            <a:avLst/>
          </a:prstGeom>
          <a:noFill/>
        </p:spPr>
        <p:txBody>
          <a:bodyPr wrap="square" lIns="90000" rIns="90000" tIns="45000" bIns="4500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4400" b="1" i="0">
                <a:solidFill>
                  <a:srgbClr val="1A1A1A"/>
                </a:solidFill>
                <a:latin typeface="Georgia"/>
              </a:rPr>
              <a:t>A seven-criterion fintech-fit rubric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825496"/>
            <a:ext cx="11277295" cy="3575303"/>
          </a:xfrm>
          <a:prstGeom prst="rect">
            <a:avLst/>
          </a:prstGeom>
          <a:noFill/>
        </p:spPr>
        <p:txBody>
          <a:bodyPr wrap="square" lIns="90000" rIns="90000" tIns="45000" bIns="4500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0" i="1">
                <a:solidFill>
                  <a:srgbClr val="5A5A5A"/>
                </a:solidFill>
                <a:latin typeface="Georgia"/>
              </a:rPr>
              <a:t>Cost - time - evidence - bias - reg. fit - scalability - strategic value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820095" y="6492240"/>
            <a:ext cx="1097280" cy="228600"/>
          </a:xfrm>
          <a:prstGeom prst="rect">
            <a:avLst/>
          </a:prstGeom>
          <a:noFill/>
        </p:spPr>
        <p:txBody>
          <a:bodyPr wrap="square" lIns="90000" rIns="90000" tIns="45000" bIns="45000" anchor="ctr">
            <a:spAutoFit/>
          </a:bodyPr>
          <a:lstStyle/>
          <a:p>
            <a:pPr algn="r">
              <a:lnSpc>
                <a:spcPct val="115000"/>
              </a:lnSpc>
            </a:pPr>
            <a:r>
              <a:rPr sz="900" b="0" i="0" spc="200">
                <a:solidFill>
                  <a:srgbClr val="5A5A5A"/>
                </a:solidFill>
                <a:latin typeface="Segoe UI"/>
              </a:rPr>
              <a:t>08 / 14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57200"/>
            <a:ext cx="3851041" cy="2674620"/>
          </a:xfrm>
          <a:prstGeom prst="rect">
            <a:avLst/>
          </a:prstGeom>
          <a:noFill/>
        </p:spPr>
        <p:txBody>
          <a:bodyPr wrap="square" lIns="90000" rIns="90000" tIns="45000" bIns="4500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1" i="0">
                <a:solidFill>
                  <a:srgbClr val="1A1A1A"/>
                </a:solidFill>
                <a:latin typeface="Georgia"/>
              </a:rPr>
              <a:t>Top tier of the fit rubric (1-5 scale)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3429000"/>
            <a:ext cx="3851041" cy="1069848"/>
          </a:xfrm>
          <a:prstGeom prst="rect">
            <a:avLst/>
          </a:prstGeom>
          <a:noFill/>
        </p:spPr>
        <p:txBody>
          <a:bodyPr wrap="square" lIns="90000" rIns="90000" tIns="45000" bIns="4500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300" b="0" i="1">
                <a:solidFill>
                  <a:srgbClr val="5A5A5A"/>
                </a:solidFill>
                <a:latin typeface="Georgia"/>
              </a:rPr>
              <a:t>Top five methods - and the strategic addition of interviews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692289" y="566928"/>
            <a:ext cx="822960" cy="1639824"/>
          </a:xfrm>
          <a:prstGeom prst="rect">
            <a:avLst/>
          </a:prstGeom>
          <a:noFill/>
        </p:spPr>
        <p:txBody>
          <a:bodyPr wrap="square" lIns="90000" rIns="90000" tIns="45000" bIns="45000" anchor="t">
            <a:spAutoFit/>
          </a:bodyPr>
          <a:lstStyle/>
          <a:p>
            <a:pPr algn="l">
              <a:lnSpc>
                <a:spcPct val="115000"/>
              </a:lnSpc>
            </a:pPr>
          </a:p>
        </p:txBody>
      </p:sp>
      <p:sp>
        <p:nvSpPr>
          <p:cNvPr id="7" name="TextBox 6"/>
          <p:cNvSpPr txBox="1"/>
          <p:nvPr/>
        </p:nvSpPr>
        <p:spPr>
          <a:xfrm>
            <a:off x="5606689" y="566928"/>
            <a:ext cx="2350670" cy="1639824"/>
          </a:xfrm>
          <a:prstGeom prst="rect">
            <a:avLst/>
          </a:prstGeom>
          <a:noFill/>
        </p:spPr>
        <p:txBody>
          <a:bodyPr wrap="square" lIns="90000" rIns="90000" tIns="45000" bIns="45000">
            <a:spAutoFit/>
          </a:bodyPr>
          <a:lstStyle/>
          <a:p>
            <a:pPr algn="l">
              <a:lnSpc>
                <a:spcPct val="140000"/>
              </a:lnSpc>
            </a:pPr>
            <a:r>
              <a:rPr sz="1300" b="1" i="0">
                <a:solidFill>
                  <a:srgbClr val="1A1A1A"/>
                </a:solidFill>
                <a:latin typeface="Segoe UI"/>
              </a:rPr>
              <a:t>Online surveys (incl. SUS)</a:t>
            </a:r>
            <a:br/>
            <a:r>
              <a:rPr sz="1300" b="1" i="0">
                <a:solidFill>
                  <a:srgbClr val="1A1A1A"/>
                </a:solidFill>
                <a:latin typeface="Segoe UI"/>
              </a:rPr>
              <a:t>Weighted total: 4.50</a:t>
            </a:r>
          </a:p>
        </p:txBody>
      </p:sp>
      <p:sp>
        <p:nvSpPr>
          <p:cNvPr id="8" name="Rectangle 7"/>
          <p:cNvSpPr/>
          <p:nvPr/>
        </p:nvSpPr>
        <p:spPr>
          <a:xfrm>
            <a:off x="4692289" y="2298192"/>
            <a:ext cx="3265070" cy="10972"/>
          </a:xfrm>
          <a:prstGeom prst="rect">
            <a:avLst/>
          </a:prstGeom>
          <a:solidFill>
            <a:srgbClr val="8B3F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359696" y="566928"/>
            <a:ext cx="822960" cy="1639824"/>
          </a:xfrm>
          <a:prstGeom prst="rect">
            <a:avLst/>
          </a:prstGeom>
          <a:noFill/>
        </p:spPr>
        <p:txBody>
          <a:bodyPr wrap="square" lIns="90000" rIns="90000" tIns="45000" bIns="45000" anchor="t">
            <a:spAutoFit/>
          </a:bodyPr>
          <a:lstStyle/>
          <a:p>
            <a:pPr algn="l">
              <a:lnSpc>
                <a:spcPct val="115000"/>
              </a:lnSpc>
            </a:pPr>
          </a:p>
        </p:txBody>
      </p:sp>
      <p:sp>
        <p:nvSpPr>
          <p:cNvPr id="10" name="TextBox 9"/>
          <p:cNvSpPr txBox="1"/>
          <p:nvPr/>
        </p:nvSpPr>
        <p:spPr>
          <a:xfrm>
            <a:off x="9274096" y="566928"/>
            <a:ext cx="2350670" cy="1639824"/>
          </a:xfrm>
          <a:prstGeom prst="rect">
            <a:avLst/>
          </a:prstGeom>
          <a:noFill/>
        </p:spPr>
        <p:txBody>
          <a:bodyPr wrap="square" lIns="90000" rIns="90000" tIns="45000" bIns="45000">
            <a:spAutoFit/>
          </a:bodyPr>
          <a:lstStyle/>
          <a:p>
            <a:pPr algn="l">
              <a:lnSpc>
                <a:spcPct val="140000"/>
              </a:lnSpc>
            </a:pPr>
            <a:r>
              <a:rPr sz="1300" b="1" i="0">
                <a:solidFill>
                  <a:srgbClr val="1A1A1A"/>
                </a:solidFill>
                <a:latin typeface="Segoe UI"/>
              </a:rPr>
              <a:t>Heuristic evaluation</a:t>
            </a:r>
            <a:br/>
            <a:r>
              <a:rPr sz="1300" b="1" i="0">
                <a:solidFill>
                  <a:srgbClr val="1A1A1A"/>
                </a:solidFill>
                <a:latin typeface="Segoe UI"/>
              </a:rPr>
              <a:t>Weighted total: 4.40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359696" y="2298192"/>
            <a:ext cx="3265070" cy="10972"/>
          </a:xfrm>
          <a:prstGeom prst="rect">
            <a:avLst/>
          </a:prstGeom>
          <a:solidFill>
            <a:srgbClr val="8B3F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692289" y="2609088"/>
            <a:ext cx="822960" cy="1639824"/>
          </a:xfrm>
          <a:prstGeom prst="rect">
            <a:avLst/>
          </a:prstGeom>
          <a:noFill/>
        </p:spPr>
        <p:txBody>
          <a:bodyPr wrap="square" lIns="90000" rIns="90000" tIns="45000" bIns="45000" anchor="t">
            <a:spAutoFit/>
          </a:bodyPr>
          <a:lstStyle/>
          <a:p>
            <a:pPr algn="l">
              <a:lnSpc>
                <a:spcPct val="115000"/>
              </a:lnSpc>
            </a:pPr>
          </a:p>
        </p:txBody>
      </p:sp>
      <p:sp>
        <p:nvSpPr>
          <p:cNvPr id="13" name="TextBox 12"/>
          <p:cNvSpPr txBox="1"/>
          <p:nvPr/>
        </p:nvSpPr>
        <p:spPr>
          <a:xfrm>
            <a:off x="5606689" y="2609088"/>
            <a:ext cx="2350670" cy="1639824"/>
          </a:xfrm>
          <a:prstGeom prst="rect">
            <a:avLst/>
          </a:prstGeom>
          <a:noFill/>
        </p:spPr>
        <p:txBody>
          <a:bodyPr wrap="square" lIns="90000" rIns="90000" tIns="45000" bIns="45000">
            <a:spAutoFit/>
          </a:bodyPr>
          <a:lstStyle/>
          <a:p>
            <a:pPr algn="l">
              <a:lnSpc>
                <a:spcPct val="140000"/>
              </a:lnSpc>
            </a:pPr>
            <a:r>
              <a:rPr sz="1300" b="1" i="0">
                <a:solidFill>
                  <a:srgbClr val="1A1A1A"/>
                </a:solidFill>
                <a:latin typeface="Segoe UI"/>
              </a:rPr>
              <a:t>Cognitive walkthrough</a:t>
            </a:r>
            <a:br/>
            <a:r>
              <a:rPr sz="1300" b="1" i="0">
                <a:solidFill>
                  <a:srgbClr val="1A1A1A"/>
                </a:solidFill>
                <a:latin typeface="Segoe UI"/>
              </a:rPr>
              <a:t>Weighted total: 4.40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692289" y="4340352"/>
            <a:ext cx="3265070" cy="10972"/>
          </a:xfrm>
          <a:prstGeom prst="rect">
            <a:avLst/>
          </a:prstGeom>
          <a:solidFill>
            <a:srgbClr val="8B3F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359696" y="2609088"/>
            <a:ext cx="822960" cy="1639824"/>
          </a:xfrm>
          <a:prstGeom prst="rect">
            <a:avLst/>
          </a:prstGeom>
          <a:noFill/>
        </p:spPr>
        <p:txBody>
          <a:bodyPr wrap="square" lIns="90000" rIns="90000" tIns="45000" bIns="45000" anchor="t">
            <a:spAutoFit/>
          </a:bodyPr>
          <a:lstStyle/>
          <a:p>
            <a:pPr algn="l">
              <a:lnSpc>
                <a:spcPct val="115000"/>
              </a:lnSpc>
            </a:pPr>
          </a:p>
        </p:txBody>
      </p:sp>
      <p:sp>
        <p:nvSpPr>
          <p:cNvPr id="16" name="TextBox 15"/>
          <p:cNvSpPr txBox="1"/>
          <p:nvPr/>
        </p:nvSpPr>
        <p:spPr>
          <a:xfrm>
            <a:off x="9274096" y="2609088"/>
            <a:ext cx="2350670" cy="1639824"/>
          </a:xfrm>
          <a:prstGeom prst="rect">
            <a:avLst/>
          </a:prstGeom>
          <a:noFill/>
        </p:spPr>
        <p:txBody>
          <a:bodyPr wrap="square" lIns="90000" rIns="90000" tIns="45000" bIns="45000">
            <a:spAutoFit/>
          </a:bodyPr>
          <a:lstStyle/>
          <a:p>
            <a:pPr algn="l">
              <a:lnSpc>
                <a:spcPct val="140000"/>
              </a:lnSpc>
            </a:pPr>
            <a:r>
              <a:rPr sz="1300" b="1" i="0">
                <a:solidFill>
                  <a:srgbClr val="1A1A1A"/>
                </a:solidFill>
                <a:latin typeface="Segoe UI"/>
              </a:rPr>
              <a:t>Tree testing</a:t>
            </a:r>
            <a:br/>
            <a:r>
              <a:rPr sz="1300" b="1" i="0">
                <a:solidFill>
                  <a:srgbClr val="1A1A1A"/>
                </a:solidFill>
                <a:latin typeface="Segoe UI"/>
              </a:rPr>
              <a:t>Weighted total: 4.30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359696" y="4340352"/>
            <a:ext cx="3265070" cy="10972"/>
          </a:xfrm>
          <a:prstGeom prst="rect">
            <a:avLst/>
          </a:prstGeom>
          <a:solidFill>
            <a:srgbClr val="8B3F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692289" y="4651248"/>
            <a:ext cx="822960" cy="1639824"/>
          </a:xfrm>
          <a:prstGeom prst="rect">
            <a:avLst/>
          </a:prstGeom>
          <a:noFill/>
        </p:spPr>
        <p:txBody>
          <a:bodyPr wrap="square" lIns="90000" rIns="90000" tIns="45000" bIns="45000" anchor="t">
            <a:spAutoFit/>
          </a:bodyPr>
          <a:lstStyle/>
          <a:p>
            <a:pPr algn="l">
              <a:lnSpc>
                <a:spcPct val="115000"/>
              </a:lnSpc>
            </a:pPr>
          </a:p>
        </p:txBody>
      </p:sp>
      <p:sp>
        <p:nvSpPr>
          <p:cNvPr id="19" name="TextBox 18"/>
          <p:cNvSpPr txBox="1"/>
          <p:nvPr/>
        </p:nvSpPr>
        <p:spPr>
          <a:xfrm>
            <a:off x="5606689" y="4651248"/>
            <a:ext cx="2350670" cy="1639824"/>
          </a:xfrm>
          <a:prstGeom prst="rect">
            <a:avLst/>
          </a:prstGeom>
          <a:noFill/>
        </p:spPr>
        <p:txBody>
          <a:bodyPr wrap="square" lIns="90000" rIns="90000" tIns="45000" bIns="45000">
            <a:spAutoFit/>
          </a:bodyPr>
          <a:lstStyle/>
          <a:p>
            <a:pPr algn="l">
              <a:lnSpc>
                <a:spcPct val="140000"/>
              </a:lnSpc>
            </a:pPr>
            <a:r>
              <a:rPr sz="1300" b="1" i="0">
                <a:solidFill>
                  <a:srgbClr val="1A1A1A"/>
                </a:solidFill>
                <a:latin typeface="Segoe UI"/>
              </a:rPr>
              <a:t>First-click testing</a:t>
            </a:r>
            <a:br/>
            <a:r>
              <a:rPr sz="1300" b="1" i="0">
                <a:solidFill>
                  <a:srgbClr val="1A1A1A"/>
                </a:solidFill>
                <a:latin typeface="Segoe UI"/>
              </a:rPr>
              <a:t>Weighted total: 4.30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692289" y="6382512"/>
            <a:ext cx="3265070" cy="10972"/>
          </a:xfrm>
          <a:prstGeom prst="rect">
            <a:avLst/>
          </a:prstGeom>
          <a:solidFill>
            <a:srgbClr val="8B3F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359696" y="4651248"/>
            <a:ext cx="822960" cy="1639824"/>
          </a:xfrm>
          <a:prstGeom prst="rect">
            <a:avLst/>
          </a:prstGeom>
          <a:noFill/>
        </p:spPr>
        <p:txBody>
          <a:bodyPr wrap="square" lIns="90000" rIns="90000" tIns="45000" bIns="45000" anchor="t">
            <a:spAutoFit/>
          </a:bodyPr>
          <a:lstStyle/>
          <a:p>
            <a:pPr algn="l">
              <a:lnSpc>
                <a:spcPct val="115000"/>
              </a:lnSpc>
            </a:pPr>
          </a:p>
        </p:txBody>
      </p:sp>
      <p:sp>
        <p:nvSpPr>
          <p:cNvPr id="22" name="TextBox 21"/>
          <p:cNvSpPr txBox="1"/>
          <p:nvPr/>
        </p:nvSpPr>
        <p:spPr>
          <a:xfrm>
            <a:off x="9274096" y="4651248"/>
            <a:ext cx="2350670" cy="1639824"/>
          </a:xfrm>
          <a:prstGeom prst="rect">
            <a:avLst/>
          </a:prstGeom>
          <a:noFill/>
        </p:spPr>
        <p:txBody>
          <a:bodyPr wrap="square" lIns="90000" rIns="90000" tIns="45000" bIns="45000">
            <a:spAutoFit/>
          </a:bodyPr>
          <a:lstStyle/>
          <a:p>
            <a:pPr algn="l">
              <a:lnSpc>
                <a:spcPct val="140000"/>
              </a:lnSpc>
            </a:pPr>
            <a:r>
              <a:rPr sz="1300" b="1" i="0">
                <a:solidFill>
                  <a:srgbClr val="1A1A1A"/>
                </a:solidFill>
                <a:latin typeface="Segoe UI"/>
              </a:rPr>
              <a:t>Unmoderated usability</a:t>
            </a:r>
            <a:br/>
            <a:r>
              <a:rPr sz="1300" b="1" i="0">
                <a:solidFill>
                  <a:srgbClr val="1A1A1A"/>
                </a:solidFill>
                <a:latin typeface="Segoe UI"/>
              </a:rPr>
              <a:t>Weighted total: 4.20</a:t>
            </a:r>
          </a:p>
        </p:txBody>
      </p:sp>
      <p:sp>
        <p:nvSpPr>
          <p:cNvPr id="23" name="Rectangle 22"/>
          <p:cNvSpPr/>
          <p:nvPr/>
        </p:nvSpPr>
        <p:spPr>
          <a:xfrm>
            <a:off x="8359696" y="6382512"/>
            <a:ext cx="3265070" cy="10972"/>
          </a:xfrm>
          <a:prstGeom prst="rect">
            <a:avLst/>
          </a:prstGeom>
          <a:solidFill>
            <a:srgbClr val="8B3F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820095" y="6492240"/>
            <a:ext cx="1097280" cy="228600"/>
          </a:xfrm>
          <a:prstGeom prst="rect">
            <a:avLst/>
          </a:prstGeom>
          <a:noFill/>
        </p:spPr>
        <p:txBody>
          <a:bodyPr wrap="square" lIns="90000" rIns="90000" tIns="45000" bIns="45000" anchor="ctr">
            <a:spAutoFit/>
          </a:bodyPr>
          <a:lstStyle/>
          <a:p>
            <a:pPr algn="r">
              <a:lnSpc>
                <a:spcPct val="115000"/>
              </a:lnSpc>
            </a:pPr>
            <a:r>
              <a:rPr sz="900" b="0" i="0" spc="200">
                <a:solidFill>
                  <a:srgbClr val="5A5A5A"/>
                </a:solidFill>
                <a:latin typeface="Segoe UI"/>
              </a:rPr>
              <a:t>09 / 14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77295" cy="1060704"/>
          </a:xfrm>
          <a:prstGeom prst="rect">
            <a:avLst/>
          </a:prstGeom>
          <a:noFill/>
        </p:spPr>
        <p:txBody>
          <a:bodyPr wrap="square" lIns="90000" rIns="90000" tIns="45000" bIns="4500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3400" b="1" i="0">
                <a:solidFill>
                  <a:srgbClr val="1A1A1A"/>
                </a:solidFill>
                <a:latin typeface="Georgia"/>
              </a:rPr>
              <a:t>Sample-size logic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4672584"/>
            <a:ext cx="11277295" cy="484632"/>
          </a:xfrm>
          <a:prstGeom prst="rect">
            <a:avLst/>
          </a:prstGeom>
          <a:noFill/>
        </p:spPr>
        <p:txBody>
          <a:bodyPr wrap="square" lIns="90000" rIns="90000" tIns="45000" bIns="4500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300" b="0" i="1">
                <a:solidFill>
                  <a:srgbClr val="5A5A5A"/>
                </a:solidFill>
                <a:latin typeface="Georgia"/>
              </a:rPr>
              <a:t>Nielsen-Landauer (1993) closed-form discovery model, L=0.31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5248656"/>
            <a:ext cx="11277295" cy="1152144"/>
          </a:xfrm>
          <a:prstGeom prst="rect">
            <a:avLst/>
          </a:prstGeom>
          <a:noFill/>
        </p:spPr>
        <p:txBody>
          <a:bodyPr wrap="square" lIns="90000" rIns="90000" tIns="45000" bIns="45000">
            <a:spAutoFit/>
          </a:bodyPr>
          <a:lstStyle/>
          <a:p>
            <a:pPr algn="l">
              <a:lnSpc>
                <a:spcPct val="155000"/>
              </a:lnSpc>
            </a:pPr>
            <a:r>
              <a:rPr sz="1300" b="1" i="0">
                <a:solidFill>
                  <a:srgbClr val="8B3F1A"/>
                </a:solidFill>
                <a:latin typeface="Segoe UI"/>
              </a:rPr>
              <a:t>n=5 covers ~85% of detectable problems per round.</a:t>
            </a:r>
          </a:p>
          <a:p>
            <a:pPr algn="l">
              <a:lnSpc>
                <a:spcPct val="155000"/>
              </a:lnSpc>
              <a:spcBef>
                <a:spcPts val="600"/>
              </a:spcBef>
            </a:pPr>
            <a:r>
              <a:rPr sz="1126" b="0" i="0">
                <a:solidFill>
                  <a:srgbClr val="1A1A1A"/>
                </a:solidFill>
                <a:latin typeface="Segoe UI"/>
              </a:rPr>
              <a:t>•   n=8 chosen for interviews - 94.9% per-round discovery.</a:t>
            </a:r>
          </a:p>
          <a:p>
            <a:pPr algn="l">
              <a:lnSpc>
                <a:spcPct val="155000"/>
              </a:lnSpc>
              <a:spcBef>
                <a:spcPts val="600"/>
              </a:spcBef>
            </a:pPr>
            <a:r>
              <a:rPr sz="1126" b="0" i="0">
                <a:solidFill>
                  <a:srgbClr val="1A1A1A"/>
                </a:solidFill>
                <a:latin typeface="Segoe UI"/>
              </a:rPr>
              <a:t>•   n=12 chosen for unmoderated test - 98.8% per-round discovery.</a:t>
            </a:r>
          </a:p>
          <a:p>
            <a:pPr algn="l">
              <a:lnSpc>
                <a:spcPct val="155000"/>
              </a:lnSpc>
              <a:spcBef>
                <a:spcPts val="600"/>
              </a:spcBef>
            </a:pPr>
            <a:r>
              <a:rPr sz="1126" b="0" i="0">
                <a:solidFill>
                  <a:srgbClr val="1A1A1A"/>
                </a:solidFill>
                <a:latin typeface="Segoe UI"/>
              </a:rPr>
              <a:t>•   n=220 chosen for SUS survey - +- 2.3 point CI on the mean (Sauro 2011).</a:t>
            </a:r>
          </a:p>
        </p:txBody>
      </p:sp>
      <p:pic>
        <p:nvPicPr>
          <p:cNvPr id="7" name="Picture 6" descr="fig_3_3_discovery_curv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90258" y="457200"/>
            <a:ext cx="4811177" cy="288035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UX research methods: a case study of a fintech mobile app</dc:title>
  <dc:subject/>
  <dc:creator>Author placeholder</dc:creator>
  <cp:keywords/>
  <dc:description>generated using python-pptx
aidemica_pres_engine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