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787652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4200" b="1" i="0" spc="200">
                <a:solidFill>
                  <a:srgbClr val="1A1A1A"/>
                </a:solidFill>
                <a:latin typeface="Georgia"/>
              </a:rPr>
              <a:t>ҚАЗАҚСТАНДАҒЫ ҚҰРЫЛЫС МАТЕРИАЛДАРЫ НАРЫҒЫ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726180"/>
            <a:ext cx="11277295" cy="7315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400" b="0" i="1">
                <a:solidFill>
                  <a:srgbClr val="5A5A5A"/>
                </a:solidFill>
                <a:latin typeface="Georgia"/>
              </a:rPr>
              <a:t>Курстық жұмыс • Маркетинг пәні бойынша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6742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ctr">
              <a:lnSpc>
                <a:spcPct val="125000"/>
              </a:lnSpc>
            </a:pPr>
            <a:r>
              <a:rPr sz="1000" b="1" i="0">
                <a:solidFill>
                  <a:srgbClr val="1A1A1A"/>
                </a:solidFill>
                <a:latin typeface="Segoe UI"/>
              </a:rPr>
              <a:t>Студенттің ТАӘ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sz="1000" b="0" i="0">
                <a:solidFill>
                  <a:srgbClr val="5A5A5A"/>
                </a:solidFill>
                <a:latin typeface="Segoe UI"/>
              </a:rPr>
              <a:t>Әл-Фараби атындағы Қазақ ұлттық университеті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sz="1000" b="0" i="0">
                <a:solidFill>
                  <a:srgbClr val="5A5A5A"/>
                </a:solidFill>
                <a:latin typeface="Segoe UI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10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858" y="457200"/>
            <a:ext cx="6051636" cy="213741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A1A1A"/>
                </a:solidFill>
                <a:latin typeface="Georgia"/>
              </a:rPr>
              <a:t>Цемент өндірушілер: қуат пен үлес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858" y="2686050"/>
            <a:ext cx="6051636" cy="65151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5A5A5A"/>
                </a:solidFill>
                <a:latin typeface="Georgia"/>
              </a:rPr>
              <a:t>Жалпы орнатылған қуат 15 млн т/жыл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2858" y="3429000"/>
            <a:ext cx="3025818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774298" y="342900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2C2C2C"/>
                </a:solidFill>
                <a:latin typeface="Segoe UI"/>
              </a:rPr>
              <a:t>Компания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8677" y="3429000"/>
            <a:ext cx="3025818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800117" y="342900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2C2C2C"/>
                </a:solidFill>
                <a:latin typeface="Segoe UI"/>
              </a:rPr>
              <a:t>Қуат, млн 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2858" y="3726180"/>
            <a:ext cx="6051636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774298" y="372618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International Cement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0117" y="372618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3,7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4298" y="402336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Heidelberg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0117" y="402336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3,6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2858" y="4320540"/>
            <a:ext cx="6051636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774298" y="432054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Steppe Cement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0117" y="432054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1,9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4298" y="461772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Vicat / Жамбыл цемент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0117" y="461772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1,6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82858" y="4914900"/>
            <a:ext cx="6051636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774298" y="491490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Tenir Group (Өскемен)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0117" y="491490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1,6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4298" y="521208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UCG / Семей цемент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0117" y="521208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1,0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82858" y="5509260"/>
            <a:ext cx="6051636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5774298" y="550926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China Gezhouba (Шиелі)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0117" y="550926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0,9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4298" y="580644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Standard Cement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00117" y="580644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0,7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82858" y="6103620"/>
            <a:ext cx="6051636" cy="297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5774298" y="610362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2C2C2C"/>
                </a:solidFill>
                <a:latin typeface="Segoe UI"/>
              </a:rPr>
              <a:t>ЖАЛПЫ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0117" y="6103620"/>
            <a:ext cx="2842938" cy="297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2C2C2C"/>
                </a:solidFill>
                <a:latin typeface="Segoe UI"/>
              </a:rPr>
              <a:t>15,0 млн т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7200" y="457200"/>
            <a:ext cx="4951338" cy="5943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640080" y="2973705"/>
            <a:ext cx="4585578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84,7%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3636645"/>
            <a:ext cx="4585578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шетелдік меншік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11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2044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A1A1A"/>
                </a:solidFill>
                <a:latin typeface="Georgia"/>
              </a:rPr>
              <a:t>Портердің бесеуінің күші моделі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67258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Қазақстан құрылыс материалдары нарығы (1-5 балл)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4865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8B3F1A"/>
                </a:solidFill>
                <a:latin typeface="Segoe UI"/>
              </a:rPr>
              <a:t>Жаңа кіру: 3 балл (капитал тосқауылы)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Жеткізушілер күші: 4 балл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Сатып алушылар күші: 3 балл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Ауыстырушы тауарлар: 2 балл</a:t>
            </a:r>
          </a:p>
        </p:txBody>
      </p:sp>
      <p:pic>
        <p:nvPicPr>
          <p:cNvPr id="7" name="Picture 6" descr="drawing_2_5_porter_five_for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07" y="457200"/>
            <a:ext cx="4073879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12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A1A1A"/>
                </a:solidFill>
                <a:latin typeface="Georgia"/>
              </a:rPr>
              <a:t>SWOT талдау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2441448"/>
            <a:ext cx="5501487" cy="1682496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2441448"/>
            <a:ext cx="5501487" cy="168249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A1A1A"/>
                </a:solidFill>
                <a:latin typeface="Segoe UI"/>
              </a:rPr>
              <a:t>S — Күшті жақтары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Үлкен ішкі сұраныс (+15,3%)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Шикізат базасы (әк, гипс, әктас)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Мемлекеттік қолдау бағдарламалары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33007" y="2441448"/>
            <a:ext cx="5501487" cy="1682496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233007" y="2441448"/>
            <a:ext cx="5501487" cy="168249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A1A1A"/>
                </a:solidFill>
                <a:latin typeface="Segoe UI"/>
              </a:rPr>
              <a:t>W — Әлсіз жақтары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Импортқа тәуелділік 32%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Цементте 84,7% шетелдік меншік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Қуат пайдалану 73% - артық ұсыныс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4398264"/>
            <a:ext cx="5501487" cy="1682496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7200" y="4398264"/>
            <a:ext cx="5501487" cy="168249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A1A1A"/>
                </a:solidFill>
                <a:latin typeface="Segoe UI"/>
              </a:rPr>
              <a:t>O — Мүмкіндіктер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ESG-тренд, жасыл құрылыс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Орталық Азия экспорты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Knauf, ICG жаңа инвестициялары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33007" y="4398264"/>
            <a:ext cx="5501487" cy="1682496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233007" y="4398264"/>
            <a:ext cx="5501487" cy="168249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A1A1A"/>
                </a:solidFill>
                <a:latin typeface="Segoe UI"/>
              </a:rPr>
              <a:t>T — Қауіптер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Геосаяси тәуекелдер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Энергия бағасының өсуі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A1A1A"/>
                </a:solidFill>
                <a:latin typeface="Segoe UI"/>
              </a:rPr>
              <a:t>•  Цемент сұранысының тұрақсыздығы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13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A1A1A"/>
                </a:solidFill>
                <a:latin typeface="Georgia"/>
              </a:rPr>
              <a:t>Сыртқы сауда серіктестері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934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Импорт 1,3 млрд USD, экспорт 384 млн USD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8541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8B3F1A"/>
                </a:solidFill>
                <a:latin typeface="Segoe UI"/>
              </a:rPr>
              <a:t>Ресей 46,2% - басым жабдықтаушы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Қытай 25,1% - өсіп жатқан үлес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Түркия 11,2% - құрылыс химиясы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Сауда тепе-теңдігі -916 млн USD</a:t>
            </a:r>
          </a:p>
        </p:txBody>
      </p:sp>
      <p:pic>
        <p:nvPicPr>
          <p:cNvPr id="7" name="Picture 6" descr="fig_2_4_import_export_partn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18" y="3520440"/>
            <a:ext cx="5332459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14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3F1A"/>
                </a:solidFill>
                <a:latin typeface="Segoe UI"/>
              </a:rPr>
              <a:t>04 — СТРАТЕГИЯ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1A1A1A"/>
                </a:solidFill>
                <a:latin typeface="Georgia"/>
              </a:rPr>
              <a:t>Отандық өндірушілерге ұсыныстар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496"/>
            <a:ext cx="11277295" cy="35753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5A5A5A"/>
                </a:solidFill>
                <a:latin typeface="Georgia"/>
              </a:rPr>
              <a:t>Котлер 4P + кластерлік даму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15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A1A1A"/>
                </a:solidFill>
                <a:latin typeface="Georgia"/>
              </a:rPr>
              <a:t>4P маркетингтік стратегия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Отандық цемент пен құрылыс материалдары өндірушілеріне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65441" y="2226945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41" y="2889885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Жасыл өнім желісі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441" y="3430905"/>
            <a:ext cx="1216483" cy="12001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EPD/LCA құжаттары, төмен көміртек цементі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39124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622004" y="2226945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2004" y="2889885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Динамикалық баға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2004" y="3430905"/>
            <a:ext cx="1216483" cy="12001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Көлемдік жеңілдік, кейінге қалдыру 90 күн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5688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78568" y="2590799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78568" y="3253740"/>
            <a:ext cx="121648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Өңірлік желі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8568" y="3547110"/>
            <a:ext cx="1216483" cy="72009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Алматы-Астана-Шымкент үшбұрышы + экспорт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5225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335131" y="2470785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35131" y="3133725"/>
            <a:ext cx="121648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B2B digital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35131" y="3427095"/>
            <a:ext cx="1216483" cy="96012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KazBuild, LinkedIn, KCMA, жасыл конференциялар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16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A1A1A"/>
                </a:solidFill>
                <a:latin typeface="Georgia"/>
              </a:rPr>
              <a:t>ҚОРЫТЫНДЫ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Зерттеу нәтижелері мен ұсыныстар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28" y="2935224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3F1A"/>
                </a:solidFill>
                <a:latin typeface="Segoe UI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328" y="2935224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A1A1A"/>
                </a:solidFill>
                <a:latin typeface="Segoe UI"/>
              </a:rPr>
              <a:t>ЖІӨ үлесі 6,55%</a:t>
            </a:r>
            <a:br/>
            <a:r>
              <a:rPr sz="1300" b="1" i="0">
                <a:solidFill>
                  <a:srgbClr val="1A1A1A"/>
                </a:solidFill>
                <a:latin typeface="Segoe UI"/>
              </a:rPr>
              <a:t>Құрылыс 2024 ж. +15,3% өсті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928" y="3698290"/>
            <a:ext cx="5327751" cy="10972"/>
          </a:xfrm>
          <a:prstGeom prst="rect">
            <a:avLst/>
          </a:prstGeom>
          <a:solidFill>
            <a:srgbClr val="8B3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297015" y="2935224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3F1A"/>
                </a:solidFill>
                <a:latin typeface="Segoe UI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1415" y="2935224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A1A1A"/>
                </a:solidFill>
                <a:latin typeface="Segoe UI"/>
              </a:rPr>
              <a:t>Нарық 4,67 млрд USD</a:t>
            </a:r>
            <a:br/>
            <a:r>
              <a:rPr sz="1300" b="1" i="0">
                <a:solidFill>
                  <a:srgbClr val="1A1A1A"/>
                </a:solidFill>
                <a:latin typeface="Segoe UI"/>
              </a:rPr>
              <a:t>CAGR 2020-2024: 8,5%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015" y="3698290"/>
            <a:ext cx="5327751" cy="10972"/>
          </a:xfrm>
          <a:prstGeom prst="rect">
            <a:avLst/>
          </a:prstGeom>
          <a:solidFill>
            <a:srgbClr val="8B3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66928" y="4009186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3F1A"/>
                </a:solidFill>
                <a:latin typeface="Segoe UI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1328" y="4009186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A1A1A"/>
                </a:solidFill>
                <a:latin typeface="Segoe UI"/>
              </a:rPr>
              <a:t>Цемент жоғары шоғырлану</a:t>
            </a:r>
            <a:br/>
            <a:r>
              <a:rPr sz="1300" b="1" i="0">
                <a:solidFill>
                  <a:srgbClr val="1A1A1A"/>
                </a:solidFill>
                <a:latin typeface="Segoe UI"/>
              </a:rPr>
              <a:t>84,7% шетелдік меншік, 12 зауыт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928" y="4772253"/>
            <a:ext cx="5327751" cy="10972"/>
          </a:xfrm>
          <a:prstGeom prst="rect">
            <a:avLst/>
          </a:prstGeom>
          <a:solidFill>
            <a:srgbClr val="8B3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97015" y="4009186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3F1A"/>
                </a:solidFill>
                <a:latin typeface="Segoe UI"/>
              </a:rPr>
              <a:t>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1415" y="4009186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A1A1A"/>
                </a:solidFill>
                <a:latin typeface="Segoe UI"/>
              </a:rPr>
              <a:t>Импорт 32%</a:t>
            </a:r>
            <a:br/>
            <a:r>
              <a:rPr sz="1300" b="1" i="0">
                <a:solidFill>
                  <a:srgbClr val="1A1A1A"/>
                </a:solidFill>
                <a:latin typeface="Segoe UI"/>
              </a:rPr>
              <a:t>Ресей 46,2%, Қытай 25,1%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97015" y="4772253"/>
            <a:ext cx="5327751" cy="10972"/>
          </a:xfrm>
          <a:prstGeom prst="rect">
            <a:avLst/>
          </a:prstGeom>
          <a:solidFill>
            <a:srgbClr val="8B3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66928" y="5083149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3F1A"/>
                </a:solidFill>
                <a:latin typeface="Segoe UI"/>
              </a:rPr>
              <a:t>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28" y="5083149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A1A1A"/>
                </a:solidFill>
                <a:latin typeface="Segoe UI"/>
              </a:rPr>
              <a:t>ESG-тренд</a:t>
            </a:r>
            <a:br/>
            <a:r>
              <a:rPr sz="1300" b="1" i="0">
                <a:solidFill>
                  <a:srgbClr val="1A1A1A"/>
                </a:solidFill>
                <a:latin typeface="Segoe UI"/>
              </a:rPr>
              <a:t>LEED Gold, OMIR стандарты дамуда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6928" y="5846216"/>
            <a:ext cx="5327751" cy="10972"/>
          </a:xfrm>
          <a:prstGeom prst="rect">
            <a:avLst/>
          </a:prstGeom>
          <a:solidFill>
            <a:srgbClr val="8B3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97015" y="5083149"/>
            <a:ext cx="822960" cy="671626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8B3F1A"/>
                </a:solidFill>
                <a:latin typeface="Segoe UI"/>
              </a:rPr>
              <a:t>06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1415" y="5083149"/>
            <a:ext cx="4413351" cy="671626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A1A1A"/>
                </a:solidFill>
                <a:latin typeface="Segoe UI"/>
              </a:rPr>
              <a:t>Кластерлік даму</a:t>
            </a:r>
            <a:br/>
            <a:r>
              <a:rPr sz="1300" b="1" i="0">
                <a:solidFill>
                  <a:srgbClr val="1A1A1A"/>
                </a:solidFill>
                <a:latin typeface="Segoe UI"/>
              </a:rPr>
              <a:t>Қарағанды, Жамбыл, Шымкент - перспектива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97015" y="5846216"/>
            <a:ext cx="5327751" cy="10972"/>
          </a:xfrm>
          <a:prstGeom prst="rect">
            <a:avLst/>
          </a:prstGeom>
          <a:solidFill>
            <a:srgbClr val="8B3F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559052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sz="6500" b="1" i="0">
                <a:solidFill>
                  <a:srgbClr val="2C2C2C"/>
                </a:solidFill>
                <a:latin typeface="Georgia"/>
              </a:rPr>
              <a:t>Назарларыңызға рахмет!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97580"/>
            <a:ext cx="11277295" cy="7315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500" b="0" i="1">
                <a:solidFill>
                  <a:srgbClr val="2C2C2C"/>
                </a:solidFill>
                <a:latin typeface="Georgia"/>
              </a:rPr>
              <a:t>Сұрақтарға жауап беруге дайынмын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3882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ctr">
              <a:lnSpc>
                <a:spcPct val="140000"/>
              </a:lnSpc>
            </a:pPr>
            <a:r>
              <a:rPr sz="1200" b="1" i="0">
                <a:solidFill>
                  <a:srgbClr val="2C2C2C"/>
                </a:solidFill>
                <a:latin typeface="Segoe UI"/>
              </a:rPr>
              <a:t>Студенттің ТАӘ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035040"/>
            <a:ext cx="11277295" cy="3657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000" b="0" i="0">
                <a:solidFill>
                  <a:srgbClr val="2C2C2C"/>
                </a:solidFill>
                <a:latin typeface="Segoe UI"/>
              </a:rPr>
              <a:t>Әл-Фараби атындағы Қазақ ұлттық университеті  · 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02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3F1A"/>
                </a:solidFill>
                <a:latin typeface="Segoe UI"/>
              </a:rPr>
              <a:t>01 — КІРІСПЕ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1A1A1A"/>
                </a:solidFill>
                <a:latin typeface="Georgia"/>
              </a:rPr>
              <a:t>Зерттеу контексі мен өзектілігі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496"/>
            <a:ext cx="11277295" cy="35753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5A5A5A"/>
                </a:solidFill>
                <a:latin typeface="Georgia"/>
              </a:rPr>
              <a:t>Құрылыс материалдары - Қазақстан экономикасының тірек секторы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03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A1A1A"/>
                </a:solidFill>
                <a:latin typeface="Georgia"/>
              </a:rPr>
              <a:t>Нарықтың базалық көрсеткіштері (2024)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ҚР ҰСБ + ҚазИндустрия деректері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65441" y="1276350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98654C"/>
                </a:solidFill>
                <a:latin typeface="Georgia"/>
              </a:rPr>
              <a:t>6,55%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41" y="1939290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ЖІӨ-дегі үлес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441" y="2232660"/>
            <a:ext cx="3073046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Құрылыс жалпы қосылған құны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95688" y="45720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478568" y="1276350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98654C"/>
                </a:solidFill>
                <a:latin typeface="Georgia"/>
              </a:rPr>
              <a:t>+15,3%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8568" y="1939290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Нақты өсу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8568" y="2232660"/>
            <a:ext cx="3073046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Өңдеу өнеркәсібінің лидері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82561" y="356616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65441" y="4385310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98654C"/>
                </a:solidFill>
                <a:latin typeface="Georgia"/>
              </a:rPr>
              <a:t>4,67 млрд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5441" y="5048250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USD нарық көлемі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441" y="5341620"/>
            <a:ext cx="3073046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Барлық сегменттер бойынша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95688" y="356616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478568" y="4385310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98654C"/>
                </a:solidFill>
                <a:latin typeface="Georgia"/>
              </a:rPr>
              <a:t>32%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78568" y="5048250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Импорт үлесі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8568" y="5341620"/>
            <a:ext cx="3073046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5 жылда 37%-дан төмендеді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04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A1A1A"/>
                </a:solidFill>
                <a:latin typeface="Georgia"/>
              </a:rPr>
              <a:t>Зерттеу мақсаты мен міндеттері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Маркетингтік талдау құралдары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825496"/>
            <a:ext cx="2613583" cy="3039008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506800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4169740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Теориялық негіз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463110"/>
            <a:ext cx="2247823" cy="72009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Нарық сегменттері, ЖІӨ үлесі, реттеуші құжаттар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103" y="2825496"/>
            <a:ext cx="2613583" cy="3039008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27983" y="3506800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983" y="4169740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Нарық жағдайы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7983" y="4463110"/>
            <a:ext cx="2247823" cy="72009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Көлемі, ойыншылар, импорт/экспорт құрылымы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3007" y="2825496"/>
            <a:ext cx="2613583" cy="3039008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15887" y="362681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887" y="428975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PEST + SWOT + Портер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887" y="458312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Бәсекелестік ортаны жан-жақты бағалау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20911" y="2825496"/>
            <a:ext cx="2613583" cy="3039008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303791" y="362681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8B3F1A"/>
                </a:solidFill>
                <a:latin typeface="Georgia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3791" y="428975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A1A1A"/>
                </a:solidFill>
                <a:latin typeface="Georgia"/>
              </a:rPr>
              <a:t>4P маркетинг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3791" y="458312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A1A"/>
                </a:solidFill>
                <a:latin typeface="Georgia"/>
              </a:rPr>
              <a:t>Отандық өндірушілерге ұсыныстар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05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87652"/>
            <a:ext cx="11277295" cy="7315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3F1A"/>
                </a:solidFill>
                <a:latin typeface="Segoe UI"/>
              </a:rPr>
              <a:t>02 — ТЕОРИЯЛЫҚ НЕГІЗ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2890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1A1A1A"/>
                </a:solidFill>
                <a:latin typeface="Georgia"/>
              </a:rPr>
              <a:t>Нарықтың сегменттік құрылымы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6742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5A5A5A"/>
                </a:solidFill>
                <a:latin typeface="Georgia"/>
              </a:rPr>
              <a:t>Котлердің сегментация тұжырымдамасы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06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1A1A1A"/>
                </a:solidFill>
                <a:latin typeface="Georgia"/>
              </a:rPr>
              <a:t>Нарықтың сегменттік құрылымы,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5A5A5A"/>
                </a:solidFill>
                <a:latin typeface="Georgia"/>
              </a:rPr>
              <a:t>Барлық жалпы көлемі 4 670 млн USD</a:t>
            </a:r>
          </a:p>
        </p:txBody>
      </p:sp>
      <p:pic>
        <p:nvPicPr>
          <p:cNvPr id="6" name="Picture 5" descr="fig_1_1_segments_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433781"/>
            <a:ext cx="4951338" cy="3990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Металлоконструкциялар мен цемент бірге нарықтың 45,4%-ын қамтиды.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5A5A5A"/>
                </a:solidFill>
                <a:latin typeface="Segoe UI"/>
              </a:rPr>
              <a:t>•   Цемент 21,8% - жетілген сегмент, CAGR 3,76%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5A5A5A"/>
                </a:solidFill>
                <a:latin typeface="Segoe UI"/>
              </a:rPr>
              <a:t>•   Темір-бетон 19,5% - инфрақұрылым драйвері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5A5A5A"/>
                </a:solidFill>
                <a:latin typeface="Segoe UI"/>
              </a:rPr>
              <a:t>•   Құрғақ қоспалар 7% - өсу 15,1% CAGR (лидер)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8B3F1A"/>
                </a:solidFill>
                <a:latin typeface="Segoe UI"/>
              </a:rPr>
              <a:t>Сегменттер дамуы біркелкі емес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07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A1A1A"/>
                </a:solidFill>
                <a:latin typeface="Georgia"/>
              </a:rPr>
              <a:t>ҚР ЖІӨ-дегі құрылыс үлесі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5A5A5A"/>
                </a:solidFill>
                <a:latin typeface="Georgia"/>
              </a:rPr>
              <a:t>2020-2024 жж. динамикасы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8B3F1A"/>
                </a:solidFill>
                <a:latin typeface="Segoe UI"/>
              </a:rPr>
              <a:t>2020 ж. - пандемия әсерінен -4,9%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2023 ж. - +13,9% серпін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2024 ж. - +15,3% рекорд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A1A1A"/>
                </a:solidFill>
                <a:latin typeface="Segoe UI"/>
              </a:rPr>
              <a:t>•   Орташа жылдық 8,26%</a:t>
            </a:r>
          </a:p>
        </p:txBody>
      </p:sp>
      <p:pic>
        <p:nvPicPr>
          <p:cNvPr id="7" name="Picture 6" descr="fig_1_2_gdp_sh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931209"/>
            <a:ext cx="4951337" cy="2995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08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87652"/>
            <a:ext cx="11277295" cy="7315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8B3F1A"/>
                </a:solidFill>
                <a:latin typeface="Segoe UI"/>
              </a:rPr>
              <a:t>03 — НАРЫҚ ТАЛДАУЫ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2890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1A1A1A"/>
                </a:solidFill>
                <a:latin typeface="Georgia"/>
              </a:rPr>
              <a:t>Көлемі, ойыншылар, сауда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6742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5A5A5A"/>
                </a:solidFill>
                <a:latin typeface="Georgia"/>
              </a:rPr>
              <a:t>2020-2025 жж. ретроспектива мен болжам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A5A5A"/>
                </a:solidFill>
                <a:latin typeface="Segoe UI"/>
              </a:rPr>
              <a:t>09 /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1A1A1A"/>
                </a:solidFill>
                <a:latin typeface="Georgia"/>
              </a:rPr>
              <a:t>Нарық көлемі сегменттер бойынша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5A5A5A"/>
                </a:solidFill>
                <a:latin typeface="Georgia"/>
              </a:rPr>
              <a:t>USD млн, 2020-2025 жж.</a:t>
            </a:r>
          </a:p>
        </p:txBody>
      </p:sp>
      <p:pic>
        <p:nvPicPr>
          <p:cNvPr id="6" name="Picture 5" descr="fig_2_1_market_volume_stack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958230"/>
            <a:ext cx="4951338" cy="294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1A1A1A"/>
                </a:solidFill>
                <a:latin typeface="Segoe UI"/>
              </a:rPr>
              <a:t>Жалпы нарық 3,37 млрд USD-тен 4,67 млрд USD-ке өсті (CAGR 8,5%).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5A5A5A"/>
                </a:solidFill>
                <a:latin typeface="Segoe UI"/>
              </a:rPr>
              <a:t>•   Құрғақ қоспалар - ең динамикалы (CAGR 15,1%)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5A5A5A"/>
                </a:solidFill>
                <a:latin typeface="Segoe UI"/>
              </a:rPr>
              <a:t>•   Кірпіш/блок CAGR 10,9%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5A5A5A"/>
                </a:solidFill>
                <a:latin typeface="Segoe UI"/>
              </a:rPr>
              <a:t>•   Темір-бетон CAGR 10,1%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8B3F1A"/>
                </a:solidFill>
                <a:latin typeface="Segoe UI"/>
              </a:rPr>
              <a:t>Импорт алмастыру негізгі драйвер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
aidemica_pres_engine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