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1787652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4200" b="1" i="0" spc="200">
                <a:solidFill>
                  <a:srgbClr val="111827"/>
                </a:solidFill>
                <a:latin typeface="Segoe UI"/>
              </a:rPr>
              <a:t>СТРАТЕГИЧЕСКИЙ МЕНЕДЖМЕНТ НА ПРИМЕРЕ IT-КОМПАНИИ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726180"/>
            <a:ext cx="11277295" cy="7315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sz="1400" b="0" i="1">
                <a:solidFill>
                  <a:srgbClr val="6B7280"/>
                </a:solidFill>
                <a:latin typeface="Segoe UI"/>
              </a:rPr>
              <a:t>Курсовая 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67428"/>
            <a:ext cx="11277295" cy="50292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ctr">
              <a:lnSpc>
                <a:spcPct val="125000"/>
              </a:lnSpc>
            </a:pPr>
            <a:r>
              <a:rPr sz="1000" b="1" i="0">
                <a:solidFill>
                  <a:srgbClr val="111827"/>
                </a:solidFill>
                <a:latin typeface="Segoe UI"/>
              </a:rPr>
              <a:t>Иванов Иван Иванович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sz="1000" b="0" i="0">
                <a:solidFill>
                  <a:srgbClr val="6B7280"/>
                </a:solidFill>
                <a:latin typeface="Segoe UI"/>
              </a:rPr>
              <a:t>РЭУ им. Г. В. Плеханова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sz="1000" b="0" i="0">
                <a:solidFill>
                  <a:srgbClr val="6B7280"/>
                </a:solidFill>
                <a:latin typeface="Segoe UI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10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2044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BCG-матрица продуктовой линейки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67258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Четыре продукта CloudPro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24865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000" b="1" i="0">
                <a:solidFill>
                  <a:srgbClr val="374151"/>
                </a:solidFill>
                <a:latin typeface="Segoe UI"/>
              </a:rPr>
              <a:t>AI-Analytics - звезда (рост 65%, доля 1,2)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IaaS - дойная корова (50% выручки, доля 0,18)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PaaS - трудный ребёнок (рост 32%, доля 0,08)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SaaS-CRM - трудный ребёнок (рост 24%, доля 0,12)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Поток IaaS финансирует AI-Analytics</a:t>
            </a:r>
          </a:p>
        </p:txBody>
      </p:sp>
      <p:pic>
        <p:nvPicPr>
          <p:cNvPr id="7" name="Picture 6" descr="fig_2_4_bcg_matrix_cloudp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770" y="457200"/>
            <a:ext cx="3792154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11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11827"/>
                </a:solidFill>
                <a:latin typeface="Segoe UI"/>
              </a:rPr>
              <a:t>SWOT-матрица CloudPro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975104"/>
            <a:ext cx="5501487" cy="174376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457200" y="1975104"/>
            <a:ext cx="5501487" cy="174376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11827"/>
                </a:solidFill>
                <a:latin typeface="Segoe UI"/>
              </a:rPr>
              <a:t>S — Сильные стороны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Российская юрисдикция и 152-ФЗ-комплаенс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Лицензии ФСТЭК/ФСБ + Минцифры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AI-Analytics - технологический лидер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Отраслевые SaaS-CRM-шаблоны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33007" y="1975104"/>
            <a:ext cx="5501487" cy="174376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233007" y="1975104"/>
            <a:ext cx="5501487" cy="174376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11827"/>
                </a:solidFill>
                <a:latin typeface="Segoe UI"/>
              </a:rPr>
              <a:t>W — Слабые стороны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Узнаваемость бренда ниже топ-3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R&amp;D-бюджет 9% выручки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Концентрация на Enterprise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Отстающая доля в PaaS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3993184"/>
            <a:ext cx="5501487" cy="174376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57200" y="3993184"/>
            <a:ext cx="5501487" cy="174376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11827"/>
                </a:solidFill>
                <a:latin typeface="Segoe UI"/>
              </a:rPr>
              <a:t>O — Возможности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Уход иностранных провайдеров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Госпрограммы цифровизации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Рост цифровой зрелости МСБ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Экспорт в страны СНГ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33007" y="3993184"/>
            <a:ext cx="5501487" cy="174376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233007" y="3993184"/>
            <a:ext cx="5501487" cy="1743760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100" b="1" i="0">
                <a:solidFill>
                  <a:srgbClr val="111827"/>
                </a:solidFill>
                <a:latin typeface="Segoe UI"/>
              </a:rPr>
              <a:t>T — Угрозы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Обострение конкуренции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Кадровый дефицит AI/ML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Кибератаки и штрафы 152-ФЗ</a:t>
            </a:r>
          </a:p>
          <a:p>
            <a:pPr algn="l">
              <a:lnSpc>
                <a:spcPct val="140000"/>
              </a:lnSpc>
              <a:spcBef>
                <a:spcPts val="4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Регуляторная неопределённость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12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858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2800" b="1" i="0">
                <a:solidFill>
                  <a:srgbClr val="111827"/>
                </a:solidFill>
                <a:latin typeface="Segoe UI"/>
              </a:rPr>
              <a:t>Карта стратегических рисков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2858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1">
                <a:solidFill>
                  <a:srgbClr val="6B7280"/>
                </a:solidFill>
                <a:latin typeface="Segoe UI"/>
              </a:rPr>
              <a:t>Глава 3. Реестр 8 рисков по ISO 31000</a:t>
            </a:r>
          </a:p>
        </p:txBody>
      </p:sp>
      <p:pic>
        <p:nvPicPr>
          <p:cNvPr id="6" name="Picture 5" descr="fig_3_1_risk_heatmap_cloudp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16927"/>
            <a:ext cx="4951338" cy="4224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2858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0000"/>
              </a:lnSpc>
            </a:pPr>
            <a:r>
              <a:rPr sz="1100" b="0" i="0">
                <a:solidFill>
                  <a:srgbClr val="111827"/>
                </a:solidFill>
                <a:latin typeface="Segoe UI"/>
              </a:rPr>
              <a:t>Тепловая карта вероятность × ущерб: 5 рисков в критической зоне (score 15-25), 3 в высокой (10-14).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R1 Регуляторный 152-ФЗ: p=5, i=4, score=20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R2 Кибербезопасность: p=4, i=5, score=20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015" b="0" i="0">
                <a:solidFill>
                  <a:srgbClr val="6B7280"/>
                </a:solidFill>
                <a:latin typeface="Segoe UI"/>
              </a:rPr>
              <a:t>•   R3 Кадровый AI/ML: p=5, i=4, score=20</a:t>
            </a:r>
          </a:p>
          <a:p>
            <a:pPr algn="l">
              <a:lnSpc>
                <a:spcPct val="150000"/>
              </a:lnSpc>
              <a:spcBef>
                <a:spcPts val="400"/>
              </a:spcBef>
            </a:pPr>
            <a:r>
              <a:rPr sz="1100" b="1" i="0">
                <a:solidFill>
                  <a:srgbClr val="374151"/>
                </a:solidFill>
                <a:latin typeface="Segoe UI"/>
              </a:rPr>
              <a:t>Связка соответствие × защита × персонал - ядро SaaS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13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11827"/>
                </a:solidFill>
                <a:latin typeface="Segoe UI"/>
              </a:rPr>
              <a:t>Стратегия CloudPro: рост и дифференциация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Корпоративная и конкурентная стратегии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0260"/>
            <a:ext cx="203600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282315"/>
            <a:ext cx="167024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945255"/>
            <a:ext cx="167024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Корпоративная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238625"/>
            <a:ext cx="1670243" cy="96012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Концентрированный рост + диверсификация в AI-Analytics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67523" y="2080260"/>
            <a:ext cx="203600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2950403" y="3402330"/>
            <a:ext cx="167024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0403" y="4065269"/>
            <a:ext cx="167024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Конкурентная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0403" y="4358640"/>
            <a:ext cx="1670243" cy="72009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Фокусированная дифференциация по М. Портеру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7846" y="2080260"/>
            <a:ext cx="203600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260726" y="3282315"/>
            <a:ext cx="167024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0726" y="3945255"/>
            <a:ext cx="167024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Сегменты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0726" y="4238625"/>
            <a:ext cx="1670243" cy="96012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Mid-market FinTech + государственный сектор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88169" y="2080260"/>
            <a:ext cx="203600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571049" y="3282315"/>
            <a:ext cx="167024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1049" y="3945255"/>
            <a:ext cx="167024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Дифференциаторы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71049" y="4238625"/>
            <a:ext cx="1670243" cy="96012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Премиум-SLA 99,95%, 152-ФЗ-комплаенс, AI-модули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98492" y="2080260"/>
            <a:ext cx="203600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881372" y="3402330"/>
            <a:ext cx="167024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81372" y="4065269"/>
            <a:ext cx="167024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Целевой ARR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81372" y="4358640"/>
            <a:ext cx="1670243" cy="72009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5 320 млн руб. к концу 2026 (×2 к 2024)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14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11827"/>
                </a:solidFill>
                <a:latin typeface="Segoe UI"/>
              </a:rPr>
              <a:t>KPI-каскад: цели 2026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Сбалансированная система показателей CloudPro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65441" y="1156335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5 320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41" y="1819275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ARR, млн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441" y="2112645"/>
            <a:ext cx="3073046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Удвоение от базы 2 660 млн (2024)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95688" y="45720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478568" y="1156335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45%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8568" y="1819275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Rule of 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8568" y="2112645"/>
            <a:ext cx="3073046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Bessemer Top-Quartile (с 28% в 2024)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82561" y="356616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65441" y="4385310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118%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5441" y="5048250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NRR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5441" y="5341620"/>
            <a:ext cx="3073046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Net Revenue Retention (с 102%)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95688" y="3566160"/>
            <a:ext cx="3438806" cy="2834640"/>
          </a:xfrm>
          <a:prstGeom prst="roundRect">
            <a:avLst>
              <a:gd name="adj" fmla="val 16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478568" y="4385310"/>
            <a:ext cx="3073046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99,95%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78568" y="5048250"/>
            <a:ext cx="3073046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Uptime SLA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8568" y="5341620"/>
            <a:ext cx="3073046" cy="24003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Целевой уровень доступности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15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200" b="1" i="0">
                <a:solidFill>
                  <a:srgbClr val="111827"/>
                </a:solidFill>
                <a:latin typeface="Segoe UI"/>
              </a:rPr>
              <a:t>Выводы по работе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Основные результаты исследования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28" y="2189988"/>
            <a:ext cx="822960" cy="10988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1328" y="2189988"/>
            <a:ext cx="4413351" cy="1098803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Теоретическая база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10 школ Минцберга и 5 инструментов стратегического анализа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928" y="3380232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297015" y="2189988"/>
            <a:ext cx="822960" cy="10988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1415" y="2189988"/>
            <a:ext cx="4413351" cy="1098803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Профиль CloudPro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Выручка 3,8 млрд, CAGR 28%, маржа 17%, доля 2,29%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015" y="3380232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566928" y="3691128"/>
            <a:ext cx="822960" cy="10988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1328" y="3691128"/>
            <a:ext cx="4413351" cy="1098803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Внешняя среда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PEST 16 факторов + 5 сил Портера: смешанный профиль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928" y="4881372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97015" y="3691128"/>
            <a:ext cx="822960" cy="10988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1415" y="3691128"/>
            <a:ext cx="4413351" cy="1098803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Внутренняя среда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VRIO: регуляторика и MLOps - устойчивые преимущества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97015" y="4881372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66928" y="5192268"/>
            <a:ext cx="822960" cy="10988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1328" y="5192268"/>
            <a:ext cx="4413351" cy="1098803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Стратегия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Концентрированный рост + фокусированная дифференциация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6928" y="6382512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97015" y="5192268"/>
            <a:ext cx="822960" cy="10988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2200" b="1" i="0">
                <a:solidFill>
                  <a:srgbClr val="374151"/>
                </a:solidFill>
                <a:latin typeface="Segoe UI"/>
              </a:rPr>
              <a:t>06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1415" y="5192268"/>
            <a:ext cx="4413351" cy="1098803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1" i="0">
                <a:solidFill>
                  <a:srgbClr val="111827"/>
                </a:solidFill>
                <a:latin typeface="Segoe UI"/>
              </a:rPr>
              <a:t>Дорожная карта</a:t>
            </a:r>
            <a:br/>
            <a:r>
              <a:rPr sz="1300" b="1" i="0">
                <a:solidFill>
                  <a:srgbClr val="111827"/>
                </a:solidFill>
                <a:latin typeface="Segoe UI"/>
              </a:rPr>
              <a:t>64 инициативы 2025-2026, ARR ×2, Series B 5-7 млрд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97015" y="6382512"/>
            <a:ext cx="5327751" cy="10972"/>
          </a:xfrm>
          <a:prstGeom prst="rect">
            <a:avLst/>
          </a:prstGeom>
          <a:solidFill>
            <a:srgbClr val="374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11277295" cy="18288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600" b="0" i="1">
                <a:solidFill>
                  <a:srgbClr val="111827"/>
                </a:solidFill>
                <a:latin typeface="Segoe UI"/>
              </a:rPr>
              <a:t>« Спасибо за внимание. Готов ответить на ваши вопросы. 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02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374151"/>
                </a:solidFill>
                <a:latin typeface="Segoe UI"/>
              </a:rPr>
              <a:t>01 — ВВЕДЕНИЕ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111827"/>
                </a:solidFill>
                <a:latin typeface="Segoe UI"/>
              </a:rPr>
              <a:t>Актуальность 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496"/>
            <a:ext cx="11277295" cy="35753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7280"/>
                </a:solidFill>
                <a:latin typeface="Segoe UI"/>
              </a:rPr>
              <a:t>Российский облачный рынок 2024-2026 гг.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03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3851041" cy="267462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11827"/>
                </a:solidFill>
                <a:latin typeface="Segoe UI"/>
              </a:rPr>
              <a:t>Цель и задачи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3851041" cy="1069848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Что и для чего исследуется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8256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4765441" y="2106929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5441" y="2769869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Разработать стратегию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5441" y="3310890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Стратегические рекомендации для условной IT-компании CloudPro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39124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6622004" y="2346960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2004" y="3009900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Стратегическое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2004" y="3550920"/>
            <a:ext cx="1216483" cy="96012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Процесс стратегического управления IT-компанией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5688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78568" y="2226945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78568" y="2889885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Методы и инструменты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8568" y="3430905"/>
            <a:ext cx="1216483" cy="12001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Разработка и реализация стратегии в цифровой экономике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52251" y="457200"/>
            <a:ext cx="1582243" cy="594360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335131" y="2106929"/>
            <a:ext cx="121648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35131" y="2769869"/>
            <a:ext cx="1216483" cy="4953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Системный анализ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35131" y="3310890"/>
            <a:ext cx="1216483" cy="144018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PEST, SWOT, 5 сил Портера, BCG, VRIO, BSC, ISO 31000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04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10 школ стратегий по Г. Минцбергу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Глава 1. Теоретические основы стратегического менеджмента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374151"/>
                </a:solidFill>
                <a:latin typeface="Segoe UI"/>
              </a:rPr>
              <a:t>Предписывающие: дизайна, планирования, позиционирования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Описательные: предпринимательства, когнитивная, обучения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Описательные: власти, культуры, внешней среды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Объединяющая: школа конфигурации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Современные подходы: динамические способности, OKR, Agile</a:t>
            </a:r>
          </a:p>
        </p:txBody>
      </p:sp>
      <p:pic>
        <p:nvPicPr>
          <p:cNvPr id="7" name="Picture 6" descr="fig_1_1_mintzberg_sch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852839"/>
            <a:ext cx="4951337" cy="5152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05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7894106" cy="936117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3000" b="1" i="0">
                <a:solidFill>
                  <a:srgbClr val="111827"/>
                </a:solidFill>
                <a:latin typeface="Segoe UI"/>
              </a:rPr>
              <a:t>Инструменты стратегического анализа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93317"/>
            <a:ext cx="7894106" cy="50406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Применяются последовательно в главе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40080" y="3162300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825240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PEST-анализ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4118610"/>
            <a:ext cx="2247823" cy="12001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Политические, экономические, социальные, технологические факторы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5103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527983" y="328231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7983" y="394525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5 сил Портера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7983" y="4238625"/>
            <a:ext cx="2247823" cy="96012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Соперничество, новые игроки, заменители, поставщики, покупатели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33007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15887" y="3402330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15887" y="4065269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SWOT-матрица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5887" y="4358640"/>
            <a:ext cx="2247823" cy="72009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Сильные и слабые стороны против возможностей и угроз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120911" y="2080260"/>
            <a:ext cx="2613583" cy="4320540"/>
          </a:xfrm>
          <a:prstGeom prst="roundRect">
            <a:avLst>
              <a:gd name="adj" fmla="val 2000"/>
            </a:avLst>
          </a:prstGeom>
          <a:solidFill>
            <a:srgbClr val="F8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303791" y="3522345"/>
            <a:ext cx="2247823" cy="5715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3600" b="1" i="0">
                <a:solidFill>
                  <a:srgbClr val="374151"/>
                </a:solidFill>
                <a:latin typeface="Segoe UI"/>
              </a:rPr>
              <a:t>04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03791" y="4185285"/>
            <a:ext cx="2247823" cy="24765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500" b="1" i="0">
                <a:solidFill>
                  <a:srgbClr val="111827"/>
                </a:solidFill>
                <a:latin typeface="Segoe UI"/>
              </a:rPr>
              <a:t>BCG-матрица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03791" y="4478655"/>
            <a:ext cx="2247823" cy="48006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ctr">
              <a:lnSpc>
                <a:spcPct val="115000"/>
              </a:lnSpc>
            </a:pPr>
            <a:r>
              <a:rPr sz="1400" b="0" i="0">
                <a:solidFill>
                  <a:srgbClr val="111827"/>
                </a:solidFill>
                <a:latin typeface="Segoe UI"/>
              </a:rPr>
              <a:t>Темп роста рынка и относительная доля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06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75104"/>
            <a:ext cx="11277295" cy="7132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 spc="250">
                <a:solidFill>
                  <a:srgbClr val="374151"/>
                </a:solidFill>
                <a:latin typeface="Segoe UI"/>
              </a:rPr>
              <a:t>02 — ГЛАВА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11277295" cy="142646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4400" b="1" i="0">
                <a:solidFill>
                  <a:srgbClr val="111827"/>
                </a:solidFill>
                <a:latin typeface="Segoe UI"/>
              </a:rPr>
              <a:t>Анализ положения CloudPro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25496"/>
            <a:ext cx="11277295" cy="3575303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0" i="1">
                <a:solidFill>
                  <a:srgbClr val="6B7280"/>
                </a:solidFill>
                <a:latin typeface="Segoe UI"/>
              </a:rPr>
              <a:t>Условный российский SaaS-IaaS-провайдер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07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Финансовая динамика CloudPro 2022-2024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934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Условные данные на основе CNews/IDC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8541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000" b="1" i="0">
                <a:solidFill>
                  <a:srgbClr val="374151"/>
                </a:solidFill>
                <a:latin typeface="Segoe UI"/>
              </a:rPr>
              <a:t>Выручка 2024: 3 800 млн руб., CAGR 28% за 2022-2024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EBITDA 2024: 646 млн руб., маржа 17%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ARR 2024: 2 660 млн руб., 70% от выручки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Доля IaaS+PaaS-рынка РФ: 2,29%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480 сотрудников, 4 100 активных клиентов</a:t>
            </a:r>
          </a:p>
        </p:txBody>
      </p:sp>
      <p:pic>
        <p:nvPicPr>
          <p:cNvPr id="7" name="Picture 6" descr="fig_2_1_cloudpro_revenue_ebit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31" y="3520440"/>
            <a:ext cx="4454431" cy="2880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08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6051636" cy="28803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5 сил конкуренции на облачном рынке РФ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051636" cy="899160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Модель М. Портера для CloudPro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6051636" cy="1981199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300" b="1" i="0">
                <a:solidFill>
                  <a:srgbClr val="374151"/>
                </a:solidFill>
                <a:latin typeface="Segoe UI"/>
              </a:rPr>
              <a:t>Соперничество - высокое (топ-5 концентрируют 70%+)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Новые игроки - среднее (барьеры 152-ФЗ и капитал ЦОД)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Заменители - средне-низкое (on-premise, open-source)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Поставщики - средне-высокое (санкции на чипы)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126" b="0" i="0">
                <a:solidFill>
                  <a:srgbClr val="111827"/>
                </a:solidFill>
                <a:latin typeface="Segoe UI"/>
              </a:rPr>
              <a:t>•   Покупатели - среднее (низкое в SMB, высокое в Enterprise)</a:t>
            </a:r>
          </a:p>
        </p:txBody>
      </p:sp>
      <p:pic>
        <p:nvPicPr>
          <p:cNvPr id="7" name="Picture 6" descr="fig_2_2_porter_five_forces_clo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56" y="1825125"/>
            <a:ext cx="4951337" cy="3207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0820095" y="6492240"/>
            <a:ext cx="1097280" cy="228600"/>
          </a:xfrm>
          <a:prstGeom prst="rect">
            <a:avLst/>
          </a:prstGeom>
          <a:noFill/>
        </p:spPr>
        <p:txBody>
          <a:bodyPr wrap="square" lIns="90000" rIns="90000" tIns="45000" bIns="45000" anchor="ctr">
            <a:spAutoFit/>
          </a:bodyPr>
          <a:lstStyle/>
          <a:p>
            <a:pPr algn="r">
              <a:lnSpc>
                <a:spcPct val="115000"/>
              </a:lnSpc>
            </a:pPr>
            <a:r>
              <a:rPr sz="900" b="0" i="0" spc="200">
                <a:solidFill>
                  <a:srgbClr val="6B7280"/>
                </a:solidFill>
                <a:latin typeface="Segoe UI"/>
              </a:rPr>
              <a:t>09 /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11277295" cy="1060704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05000"/>
              </a:lnSpc>
            </a:pPr>
            <a:r>
              <a:rPr sz="3400" b="1" i="0">
                <a:solidFill>
                  <a:srgbClr val="111827"/>
                </a:solidFill>
                <a:latin typeface="Segoe UI"/>
              </a:rPr>
              <a:t>Цепочка создания ценности CloudPro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9344"/>
            <a:ext cx="11277295" cy="484632"/>
          </a:xfrm>
          <a:prstGeom prst="rect">
            <a:avLst/>
          </a:prstGeom>
          <a:noFill/>
        </p:spPr>
        <p:txBody>
          <a:bodyPr wrap="square" lIns="90000" rIns="90000" tIns="45000" bIns="4500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300" b="0" i="1">
                <a:solidFill>
                  <a:srgbClr val="6B7280"/>
                </a:solidFill>
                <a:latin typeface="Segoe UI"/>
              </a:rPr>
              <a:t>Адаптация модели М. Портера для SaaS-провайдера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185416"/>
            <a:ext cx="11277295" cy="1152144"/>
          </a:xfrm>
          <a:prstGeom prst="rect">
            <a:avLst/>
          </a:prstGeom>
          <a:noFill/>
        </p:spPr>
        <p:txBody>
          <a:bodyPr wrap="square" lIns="90000" rIns="90000" tIns="45000" bIns="45000">
            <a:spAutoFit/>
          </a:bodyPr>
          <a:lstStyle/>
          <a:p>
            <a:pPr algn="l">
              <a:lnSpc>
                <a:spcPct val="155000"/>
              </a:lnSpc>
            </a:pPr>
            <a:r>
              <a:rPr sz="1000" b="1" i="0">
                <a:solidFill>
                  <a:srgbClr val="374151"/>
                </a:solidFill>
                <a:latin typeface="Segoe UI"/>
              </a:rPr>
              <a:t>Основные: входная инженерия, разработка, эксплуатация, продажи, сервис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Поддерживающие: ИБ, HR, юрблок, финансы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VRIO-анализ: 2 устойчивых преимущества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1. Регуляторное соответствие (ФСТЭК/ФСБ + 152-ФЗ)</a:t>
            </a:r>
          </a:p>
          <a:p>
            <a:pPr algn="l">
              <a:lnSpc>
                <a:spcPct val="155000"/>
              </a:lnSpc>
              <a:spcBef>
                <a:spcPts val="600"/>
              </a:spcBef>
            </a:pPr>
            <a:r>
              <a:rPr sz="1000" b="0" i="0">
                <a:solidFill>
                  <a:srgbClr val="111827"/>
                </a:solidFill>
                <a:latin typeface="Segoe UI"/>
              </a:rPr>
              <a:t>•   2. Команда MLOps + продукт AI-Analytics</a:t>
            </a:r>
          </a:p>
        </p:txBody>
      </p:sp>
      <p:pic>
        <p:nvPicPr>
          <p:cNvPr id="7" name="Picture 6" descr="drawing_01_value_chain_cloudp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68" y="3520440"/>
            <a:ext cx="5234158" cy="28803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Стратегический менеджмент на примере IT-компании</dc:title>
  <dc:subject/>
  <dc:creator>Иванов И. И.</dc:creator>
  <cp:keywords/>
  <dc:description>generated using python-pptx
aidemica_pres_engine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