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1787652"/>
            <a:ext cx="11277295" cy="18288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400" b="1" i="0" spc="200">
                <a:solidFill>
                  <a:srgbClr val="111827"/>
                </a:solidFill>
                <a:latin typeface="Segoe UI"/>
              </a:rPr>
              <a:t>БУХГАЛТЕРСЬКИЙ ОБЛІК МАЛОГО ПІДПРИЄМНИЦТВА В УКРАЇНІ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726180"/>
            <a:ext cx="11277295" cy="731520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sz="1400" b="0" i="1">
                <a:solidFill>
                  <a:srgbClr val="6B7280"/>
                </a:solidFill>
                <a:latin typeface="Segoe UI"/>
              </a:rPr>
              <a:t>Курсова робота, 3 курс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567428"/>
            <a:ext cx="11277295" cy="502920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ctr">
              <a:lnSpc>
                <a:spcPct val="125000"/>
              </a:lnSpc>
            </a:pPr>
            <a:r>
              <a:rPr sz="1000" b="1" i="0">
                <a:solidFill>
                  <a:srgbClr val="111827"/>
                </a:solidFill>
                <a:latin typeface="Segoe UI"/>
              </a:rPr>
              <a:t>[ПІБ студента]</a:t>
            </a:r>
          </a:p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sz="1000" b="0" i="0">
                <a:solidFill>
                  <a:srgbClr val="6B7280"/>
                </a:solidFill>
                <a:latin typeface="Segoe UI"/>
              </a:rPr>
              <a:t>[Назва ЗВО]</a:t>
            </a:r>
          </a:p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sz="1000" b="0" i="0">
                <a:solidFill>
                  <a:srgbClr val="6B7280"/>
                </a:solidFill>
                <a:latin typeface="Segoe UI"/>
              </a:rPr>
              <a:t>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7280"/>
                </a:solidFill>
                <a:latin typeface="Segoe UI"/>
              </a:rPr>
              <a:t>10 / 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6051636" cy="2880360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2800" b="1" i="0">
                <a:solidFill>
                  <a:srgbClr val="111827"/>
                </a:solidFill>
                <a:latin typeface="Segoe UI"/>
              </a:rPr>
              <a:t>Динаміка доходу, витрат і прибутку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429000"/>
            <a:ext cx="6051636" cy="899160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0" i="1">
                <a:solidFill>
                  <a:srgbClr val="6B7280"/>
                </a:solidFill>
                <a:latin typeface="Segoe UI"/>
              </a:rPr>
              <a:t>ТОВ «Альфа», 2023-2025</a:t>
            </a:r>
          </a:p>
        </p:txBody>
      </p:sp>
      <p:pic>
        <p:nvPicPr>
          <p:cNvPr id="6" name="Picture 5" descr="fig_3_1_revenue_dynamic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156" y="1978216"/>
            <a:ext cx="4951337" cy="29015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419600"/>
            <a:ext cx="6051636" cy="1981199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l">
              <a:lnSpc>
                <a:spcPct val="150000"/>
              </a:lnSpc>
            </a:pPr>
            <a:r>
              <a:rPr sz="1100" b="0" i="0">
                <a:solidFill>
                  <a:srgbClr val="111827"/>
                </a:solidFill>
                <a:latin typeface="Segoe UI"/>
              </a:rPr>
              <a:t>Виручка зростає на 25-33 % щороку; собівартість тримається на 80 % від доходу.</a:t>
            </a:r>
          </a:p>
          <a:p>
            <a:pPr algn="l">
              <a:lnSpc>
                <a:spcPct val="150000"/>
              </a:lnSpc>
              <a:spcBef>
                <a:spcPts val="400"/>
              </a:spcBef>
            </a:pPr>
            <a:r>
              <a:rPr sz="1015" b="0" i="0">
                <a:solidFill>
                  <a:srgbClr val="6B7280"/>
                </a:solidFill>
                <a:latin typeface="Segoe UI"/>
              </a:rPr>
              <a:t>•   Дохід 2025 = 3,5 млн грн (+25 % до 2024)</a:t>
            </a:r>
          </a:p>
          <a:p>
            <a:pPr algn="l">
              <a:lnSpc>
                <a:spcPct val="150000"/>
              </a:lnSpc>
              <a:spcBef>
                <a:spcPts val="400"/>
              </a:spcBef>
            </a:pPr>
            <a:r>
              <a:rPr sz="1015" b="0" i="0">
                <a:solidFill>
                  <a:srgbClr val="6B7280"/>
                </a:solidFill>
                <a:latin typeface="Segoe UI"/>
              </a:rPr>
              <a:t>•   Чистий прибуток 2025 = 503,88 тис. грн</a:t>
            </a:r>
          </a:p>
          <a:p>
            <a:pPr algn="l">
              <a:lnSpc>
                <a:spcPct val="150000"/>
              </a:lnSpc>
              <a:spcBef>
                <a:spcPts val="400"/>
              </a:spcBef>
            </a:pPr>
            <a:r>
              <a:rPr sz="1015" b="0" i="0">
                <a:solidFill>
                  <a:srgbClr val="6B7280"/>
                </a:solidFill>
                <a:latin typeface="Segoe UI"/>
              </a:rPr>
              <a:t>•   Єдиний податок 2025 = 175 тис. грн (5 %)</a:t>
            </a:r>
          </a:p>
          <a:p>
            <a:pPr algn="l">
              <a:lnSpc>
                <a:spcPct val="150000"/>
              </a:lnSpc>
              <a:spcBef>
                <a:spcPts val="400"/>
              </a:spcBef>
            </a:pPr>
            <a:r>
              <a:rPr sz="1015" b="0" i="0">
                <a:solidFill>
                  <a:srgbClr val="6B7280"/>
                </a:solidFill>
                <a:latin typeface="Segoe UI"/>
              </a:rPr>
              <a:t>•   Темп росту 2025/2023 = 66,7 %</a:t>
            </a:r>
          </a:p>
          <a:p>
            <a:pPr algn="l">
              <a:lnSpc>
                <a:spcPct val="150000"/>
              </a:lnSpc>
              <a:spcBef>
                <a:spcPts val="400"/>
              </a:spcBef>
            </a:pPr>
            <a:r>
              <a:rPr sz="1100" b="1" i="0">
                <a:solidFill>
                  <a:srgbClr val="374151"/>
                </a:solidFill>
                <a:latin typeface="Segoe UI"/>
              </a:rPr>
              <a:t>Третя група ЄП виправдана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7280"/>
                </a:solidFill>
                <a:latin typeface="Segoe UI"/>
              </a:rPr>
              <a:t>11 / 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7894106" cy="936117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3000" b="1" i="0">
                <a:solidFill>
                  <a:srgbClr val="111827"/>
                </a:solidFill>
                <a:latin typeface="Segoe UI"/>
              </a:rPr>
              <a:t>Цифрові інструменти обліку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393317"/>
            <a:ext cx="7894106" cy="504062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300" b="0" i="1">
                <a:solidFill>
                  <a:srgbClr val="6B7280"/>
                </a:solidFill>
                <a:latin typeface="Segoe UI"/>
              </a:rPr>
              <a:t>Ринок 2025-2026 без російських продуктів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2080260"/>
            <a:ext cx="2613583" cy="4320540"/>
          </a:xfrm>
          <a:prstGeom prst="roundRect">
            <a:avLst>
              <a:gd name="adj" fmla="val 2000"/>
            </a:avLst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640080" y="3522345"/>
            <a:ext cx="2247823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374151"/>
                </a:solidFill>
                <a:latin typeface="Segoe UI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4185285"/>
            <a:ext cx="2247823" cy="2476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11827"/>
                </a:solidFill>
                <a:latin typeface="Segoe UI"/>
              </a:rPr>
              <a:t>BAS Бухгалтерія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" y="4478655"/>
            <a:ext cx="2247823" cy="48006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11827"/>
                </a:solidFill>
                <a:latin typeface="Segoe UI"/>
              </a:rPr>
              <a:t>Український наступник 1С; повний цикл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345103" y="2080260"/>
            <a:ext cx="2613583" cy="4320540"/>
          </a:xfrm>
          <a:prstGeom prst="roundRect">
            <a:avLst>
              <a:gd name="adj" fmla="val 2000"/>
            </a:avLst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527983" y="3522345"/>
            <a:ext cx="2247823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374151"/>
                </a:solidFill>
                <a:latin typeface="Segoe UI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27983" y="4185285"/>
            <a:ext cx="2247823" cy="2476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11827"/>
                </a:solidFill>
                <a:latin typeface="Segoe UI"/>
              </a:rPr>
              <a:t>M.E.Doc + FREDO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27983" y="4478655"/>
            <a:ext cx="2247823" cy="48006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11827"/>
                </a:solidFill>
                <a:latin typeface="Segoe UI"/>
              </a:rPr>
              <a:t>Електронні документи й звітність до ДПС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33007" y="2080260"/>
            <a:ext cx="2613583" cy="4320540"/>
          </a:xfrm>
          <a:prstGeom prst="roundRect">
            <a:avLst>
              <a:gd name="adj" fmla="val 2000"/>
            </a:avLst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415887" y="3522345"/>
            <a:ext cx="2247823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374151"/>
                </a:solidFill>
                <a:latin typeface="Segoe UI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15887" y="4185285"/>
            <a:ext cx="2247823" cy="2476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11827"/>
                </a:solidFill>
                <a:latin typeface="Segoe UI"/>
              </a:rPr>
              <a:t>iFin / SMARTFIN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15887" y="4478655"/>
            <a:ext cx="2247823" cy="48006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11827"/>
                </a:solidFill>
                <a:latin typeface="Segoe UI"/>
              </a:rPr>
              <a:t>Хмарна бухгалтерія від 83 грн/міс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120911" y="2080260"/>
            <a:ext cx="2613583" cy="4320540"/>
          </a:xfrm>
          <a:prstGeom prst="roundRect">
            <a:avLst>
              <a:gd name="adj" fmla="val 2000"/>
            </a:avLst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9303791" y="3522345"/>
            <a:ext cx="2247823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374151"/>
                </a:solidFill>
                <a:latin typeface="Segoe UI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03791" y="4185285"/>
            <a:ext cx="2247823" cy="2476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11827"/>
                </a:solidFill>
                <a:latin typeface="Segoe UI"/>
              </a:rPr>
              <a:t>e-Кабінет + ПРРО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03791" y="4478655"/>
            <a:ext cx="2247823" cy="48006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11827"/>
                </a:solidFill>
                <a:latin typeface="Segoe UI"/>
              </a:rPr>
              <a:t>Онлайн-декларації; &gt;953 тис. ПРРО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7280"/>
                </a:solidFill>
                <a:latin typeface="Segoe UI"/>
              </a:rPr>
              <a:t>12 / 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11277295" cy="1426464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3200" b="1" i="0">
                <a:solidFill>
                  <a:srgbClr val="111827"/>
                </a:solidFill>
                <a:latin typeface="Segoe UI"/>
              </a:rPr>
              <a:t>Висновки та рекомендації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975104"/>
            <a:ext cx="11277295" cy="713232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300" b="0" i="1">
                <a:solidFill>
                  <a:srgbClr val="6B7280"/>
                </a:solidFill>
                <a:latin typeface="Segoe UI"/>
              </a:rPr>
              <a:t>Підсумки роботи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6928" y="2935224"/>
            <a:ext cx="822960" cy="671626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1" i="0">
                <a:solidFill>
                  <a:srgbClr val="374151"/>
                </a:solidFill>
                <a:latin typeface="Segoe UI"/>
              </a:rPr>
              <a:t>01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81328" y="2935224"/>
            <a:ext cx="4413351" cy="671626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l">
              <a:lnSpc>
                <a:spcPct val="140000"/>
              </a:lnSpc>
            </a:pPr>
            <a:r>
              <a:rPr sz="1300" b="1" i="0">
                <a:solidFill>
                  <a:srgbClr val="111827"/>
                </a:solidFill>
                <a:latin typeface="Segoe UI"/>
              </a:rPr>
              <a:t>Регулювання</a:t>
            </a:r>
            <a:br/>
            <a:r>
              <a:rPr sz="1300" b="1" i="0">
                <a:solidFill>
                  <a:srgbClr val="111827"/>
                </a:solidFill>
                <a:latin typeface="Segoe UI"/>
              </a:rPr>
              <a:t>Семирівнева ієрархія від ГКУ до локального наказу</a:t>
            </a:r>
          </a:p>
        </p:txBody>
      </p:sp>
      <p:sp>
        <p:nvSpPr>
          <p:cNvPr id="8" name="Rectangle 7"/>
          <p:cNvSpPr/>
          <p:nvPr/>
        </p:nvSpPr>
        <p:spPr>
          <a:xfrm>
            <a:off x="566928" y="3698290"/>
            <a:ext cx="5327751" cy="10972"/>
          </a:xfrm>
          <a:prstGeom prst="rect">
            <a:avLst/>
          </a:prstGeom>
          <a:solidFill>
            <a:srgbClr val="3741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297015" y="2935224"/>
            <a:ext cx="822960" cy="671626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1" i="0">
                <a:solidFill>
                  <a:srgbClr val="374151"/>
                </a:solidFill>
                <a:latin typeface="Segoe UI"/>
              </a:rPr>
              <a:t>02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11415" y="2935224"/>
            <a:ext cx="4413351" cy="671626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l">
              <a:lnSpc>
                <a:spcPct val="140000"/>
              </a:lnSpc>
            </a:pPr>
            <a:r>
              <a:rPr sz="1300" b="1" i="0">
                <a:solidFill>
                  <a:srgbClr val="111827"/>
                </a:solidFill>
                <a:latin typeface="Segoe UI"/>
              </a:rPr>
              <a:t>Ліміти ЄП 2026</a:t>
            </a:r>
            <a:br/>
            <a:r>
              <a:rPr sz="1300" b="1" i="0">
                <a:solidFill>
                  <a:srgbClr val="111827"/>
                </a:solidFill>
                <a:latin typeface="Segoe UI"/>
              </a:rPr>
              <a:t>Гр. 1: 1,44 млн; гр. 2: 7,21 млн; гр. 3: 10,09 млн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97015" y="3698290"/>
            <a:ext cx="5327751" cy="10972"/>
          </a:xfrm>
          <a:prstGeom prst="rect">
            <a:avLst/>
          </a:prstGeom>
          <a:solidFill>
            <a:srgbClr val="3741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566928" y="4009186"/>
            <a:ext cx="822960" cy="671626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1" i="0">
                <a:solidFill>
                  <a:srgbClr val="374151"/>
                </a:solidFill>
                <a:latin typeface="Segoe UI"/>
              </a:rPr>
              <a:t>03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81328" y="4009186"/>
            <a:ext cx="4413351" cy="671626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l">
              <a:lnSpc>
                <a:spcPct val="140000"/>
              </a:lnSpc>
            </a:pPr>
            <a:r>
              <a:rPr sz="1300" b="1" i="0">
                <a:solidFill>
                  <a:srgbClr val="111827"/>
                </a:solidFill>
                <a:latin typeface="Segoe UI"/>
              </a:rPr>
              <a:t>Аналіз ТОВ «Альфа»</a:t>
            </a:r>
            <a:br/>
            <a:r>
              <a:rPr sz="1300" b="1" i="0">
                <a:solidFill>
                  <a:srgbClr val="111827"/>
                </a:solidFill>
                <a:latin typeface="Segoe UI"/>
              </a:rPr>
              <a:t>Прибуток +71,5 %; рентабельність 14,4 %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6928" y="4772253"/>
            <a:ext cx="5327751" cy="10972"/>
          </a:xfrm>
          <a:prstGeom prst="rect">
            <a:avLst/>
          </a:prstGeom>
          <a:solidFill>
            <a:srgbClr val="3741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297015" y="4009186"/>
            <a:ext cx="822960" cy="671626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1" i="0">
                <a:solidFill>
                  <a:srgbClr val="374151"/>
                </a:solidFill>
                <a:latin typeface="Segoe UI"/>
              </a:rPr>
              <a:t>04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11415" y="4009186"/>
            <a:ext cx="4413351" cy="671626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l">
              <a:lnSpc>
                <a:spcPct val="140000"/>
              </a:lnSpc>
            </a:pPr>
            <a:r>
              <a:rPr sz="1300" b="1" i="0">
                <a:solidFill>
                  <a:srgbClr val="111827"/>
                </a:solidFill>
                <a:latin typeface="Segoe UI"/>
              </a:rPr>
              <a:t>Цифровізація</a:t>
            </a:r>
            <a:br/>
            <a:r>
              <a:rPr sz="1300" b="1" i="0">
                <a:solidFill>
                  <a:srgbClr val="111827"/>
                </a:solidFill>
                <a:latin typeface="Segoe UI"/>
              </a:rPr>
              <a:t>BAS, M.E.Doc, iFin + ПРРО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97015" y="4772253"/>
            <a:ext cx="5327751" cy="10972"/>
          </a:xfrm>
          <a:prstGeom prst="rect">
            <a:avLst/>
          </a:prstGeom>
          <a:solidFill>
            <a:srgbClr val="3741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566928" y="5083149"/>
            <a:ext cx="822960" cy="671626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1" i="0">
                <a:solidFill>
                  <a:srgbClr val="374151"/>
                </a:solidFill>
                <a:latin typeface="Segoe UI"/>
              </a:rPr>
              <a:t>05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81328" y="5083149"/>
            <a:ext cx="4413351" cy="671626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l">
              <a:lnSpc>
                <a:spcPct val="140000"/>
              </a:lnSpc>
            </a:pPr>
            <a:r>
              <a:rPr sz="1300" b="1" i="0">
                <a:solidFill>
                  <a:srgbClr val="111827"/>
                </a:solidFill>
                <a:latin typeface="Segoe UI"/>
              </a:rPr>
              <a:t>Облікова політика</a:t>
            </a:r>
            <a:br/>
            <a:r>
              <a:rPr sz="1300" b="1" i="0">
                <a:solidFill>
                  <a:srgbClr val="111827"/>
                </a:solidFill>
                <a:latin typeface="Segoe UI"/>
              </a:rPr>
              <a:t>Шаблон з 9 елементів для ФОП 3-ї групи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6928" y="5846216"/>
            <a:ext cx="5327751" cy="10972"/>
          </a:xfrm>
          <a:prstGeom prst="rect">
            <a:avLst/>
          </a:prstGeom>
          <a:solidFill>
            <a:srgbClr val="3741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6297015" y="5083149"/>
            <a:ext cx="822960" cy="671626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1" i="0">
                <a:solidFill>
                  <a:srgbClr val="374151"/>
                </a:solidFill>
                <a:latin typeface="Segoe UI"/>
              </a:rPr>
              <a:t>06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11415" y="5083149"/>
            <a:ext cx="4413351" cy="671626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l">
              <a:lnSpc>
                <a:spcPct val="140000"/>
              </a:lnSpc>
            </a:pPr>
            <a:r>
              <a:rPr sz="1300" b="1" i="0">
                <a:solidFill>
                  <a:srgbClr val="111827"/>
                </a:solidFill>
                <a:latin typeface="Segoe UI"/>
              </a:rPr>
              <a:t>Документообіг</a:t>
            </a:r>
            <a:br/>
            <a:r>
              <a:rPr sz="1300" b="1" i="0">
                <a:solidFill>
                  <a:srgbClr val="111827"/>
                </a:solidFill>
                <a:latin typeface="Segoe UI"/>
              </a:rPr>
              <a:t>Перехід на безпаперовий обмін документами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97015" y="5846216"/>
            <a:ext cx="5327751" cy="10972"/>
          </a:xfrm>
          <a:prstGeom prst="rect">
            <a:avLst/>
          </a:prstGeom>
          <a:solidFill>
            <a:srgbClr val="3741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3520440"/>
            <a:ext cx="11277295" cy="2880360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1" i="0" spc="250">
                <a:solidFill>
                  <a:srgbClr val="374151"/>
                </a:solidFill>
                <a:latin typeface="Segoe UI"/>
              </a:rPr>
              <a:t>ЗАХИСТ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1299210"/>
            <a:ext cx="10911535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374151"/>
                </a:solidFill>
                <a:latin typeface="Segoe UI"/>
              </a:rPr>
              <a:t>Дякую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962150"/>
            <a:ext cx="10911535" cy="2476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11827"/>
                </a:solidFill>
                <a:latin typeface="Segoe UI"/>
              </a:rPr>
              <a:t>за увагу!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2255520"/>
            <a:ext cx="10911535" cy="24003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11827"/>
                </a:solidFill>
                <a:latin typeface="Segoe UI"/>
              </a:rPr>
              <a:t>Готовий відповісти на ваші запитання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7280"/>
                </a:solidFill>
                <a:latin typeface="Segoe UI"/>
              </a:rPr>
              <a:t>02 / 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6051636" cy="5486400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1" i="0" spc="250">
                <a:solidFill>
                  <a:srgbClr val="374151"/>
                </a:solidFill>
                <a:latin typeface="Segoe UI"/>
              </a:rPr>
              <a:t>АКТУАЛЬНІСТЬ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6036" y="2602230"/>
            <a:ext cx="4585578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374151"/>
                </a:solidFill>
                <a:latin typeface="Segoe UI"/>
              </a:rPr>
              <a:t>1,71 млн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66036" y="3265170"/>
            <a:ext cx="4585578" cy="2476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11827"/>
                </a:solidFill>
                <a:latin typeface="Segoe UI"/>
              </a:rPr>
              <a:t>зареєстрованих ФОП в Україні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66036" y="3558540"/>
            <a:ext cx="4585578" cy="24003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11827"/>
                </a:solidFill>
                <a:latin typeface="Segoe UI"/>
              </a:rPr>
              <a:t>станом на 01.01.2025; приріст за 2024 рік +7,5 %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035040"/>
            <a:ext cx="11277295" cy="365760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00" b="0" i="1">
                <a:solidFill>
                  <a:srgbClr val="6B7280"/>
                </a:solidFill>
                <a:latin typeface="Segoe UI"/>
              </a:rPr>
              <a:t>Держстат + UNDP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7280"/>
                </a:solidFill>
                <a:latin typeface="Segoe UI"/>
              </a:rPr>
              <a:t>03 / 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11277295" cy="1426464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3200" b="1" i="0">
                <a:solidFill>
                  <a:srgbClr val="111827"/>
                </a:solidFill>
                <a:latin typeface="Segoe UI"/>
              </a:rPr>
              <a:t>Мале підприємництво в Україні — 2025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975104"/>
            <a:ext cx="11277295" cy="713232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300" b="0" i="1">
                <a:solidFill>
                  <a:srgbClr val="6B7280"/>
                </a:solidFill>
                <a:latin typeface="Segoe UI"/>
              </a:rPr>
              <a:t>Дані Держстату та UNDP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2825496"/>
            <a:ext cx="5501487" cy="1382344"/>
          </a:xfrm>
          <a:prstGeom prst="roundRect">
            <a:avLst>
              <a:gd name="adj" fmla="val 1600"/>
            </a:avLst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640080" y="3063278"/>
            <a:ext cx="5135727" cy="3492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2200" b="1" i="0">
                <a:solidFill>
                  <a:srgbClr val="374151"/>
                </a:solidFill>
                <a:latin typeface="Segoe UI"/>
              </a:rPr>
              <a:t>1,71 млн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3503968"/>
            <a:ext cx="5135727" cy="21463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 i="0">
                <a:solidFill>
                  <a:srgbClr val="111827"/>
                </a:solidFill>
                <a:latin typeface="Segoe UI"/>
              </a:rPr>
              <a:t>ФОП в Україні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" y="3764318"/>
            <a:ext cx="5135727" cy="20574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200" b="0" i="0">
                <a:solidFill>
                  <a:srgbClr val="111827"/>
                </a:solidFill>
                <a:latin typeface="Segoe UI"/>
              </a:rPr>
              <a:t>станом на 01.01.2025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33007" y="2825496"/>
            <a:ext cx="5501487" cy="1382344"/>
          </a:xfrm>
          <a:prstGeom prst="roundRect">
            <a:avLst>
              <a:gd name="adj" fmla="val 1600"/>
            </a:avLst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415887" y="3063278"/>
            <a:ext cx="5135727" cy="3492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2200" b="1" i="0">
                <a:solidFill>
                  <a:srgbClr val="374151"/>
                </a:solidFill>
                <a:latin typeface="Segoe UI"/>
              </a:rPr>
              <a:t>81 %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15887" y="3503968"/>
            <a:ext cx="5135727" cy="21463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 i="0">
                <a:solidFill>
                  <a:srgbClr val="111827"/>
                </a:solidFill>
                <a:latin typeface="Segoe UI"/>
              </a:rPr>
              <a:t>Частка ФОП у СМП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15887" y="3764318"/>
            <a:ext cx="5135727" cy="20574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200" b="0" i="0">
                <a:solidFill>
                  <a:srgbClr val="111827"/>
                </a:solidFill>
                <a:latin typeface="Segoe UI"/>
              </a:rPr>
              <a:t>решта — юрособи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57200" y="4482160"/>
            <a:ext cx="5501487" cy="1382344"/>
          </a:xfrm>
          <a:prstGeom prst="roundRect">
            <a:avLst>
              <a:gd name="adj" fmla="val 1600"/>
            </a:avLst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40080" y="4719942"/>
            <a:ext cx="5135727" cy="3492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2200" b="1" i="0">
                <a:solidFill>
                  <a:srgbClr val="374151"/>
                </a:solidFill>
                <a:latin typeface="Segoe UI"/>
              </a:rPr>
              <a:t>16 %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80" y="5160632"/>
            <a:ext cx="5135727" cy="21463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 i="0">
                <a:solidFill>
                  <a:srgbClr val="111827"/>
                </a:solidFill>
                <a:latin typeface="Segoe UI"/>
              </a:rPr>
              <a:t>СМП у ВВП України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0080" y="5420982"/>
            <a:ext cx="5135727" cy="20574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200" b="0" i="0">
                <a:solidFill>
                  <a:srgbClr val="111827"/>
                </a:solidFill>
                <a:latin typeface="Segoe UI"/>
              </a:rPr>
              <a:t>в ЄС — 55-60 %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33007" y="4482160"/>
            <a:ext cx="5501487" cy="1382344"/>
          </a:xfrm>
          <a:prstGeom prst="roundRect">
            <a:avLst>
              <a:gd name="adj" fmla="val 1600"/>
            </a:avLst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415887" y="4719942"/>
            <a:ext cx="5135727" cy="3492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2200" b="1" i="0">
                <a:solidFill>
                  <a:srgbClr val="374151"/>
                </a:solidFill>
                <a:latin typeface="Segoe UI"/>
              </a:rPr>
              <a:t>+7,5 %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15887" y="5160632"/>
            <a:ext cx="5135727" cy="21463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 i="0">
                <a:solidFill>
                  <a:srgbClr val="111827"/>
                </a:solidFill>
                <a:latin typeface="Segoe UI"/>
              </a:rPr>
              <a:t>Приріст ФОП за 2024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15887" y="5420982"/>
            <a:ext cx="5135727" cy="20574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200" b="0" i="0">
                <a:solidFill>
                  <a:srgbClr val="111827"/>
                </a:solidFill>
                <a:latin typeface="Segoe UI"/>
              </a:rPr>
              <a:t>+118,9 тис. нових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7280"/>
                </a:solidFill>
                <a:latin typeface="Segoe UI"/>
              </a:rPr>
              <a:t>04 / 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520440"/>
            <a:ext cx="11277295" cy="1060704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3400" b="1" i="0">
                <a:solidFill>
                  <a:srgbClr val="111827"/>
                </a:solidFill>
                <a:latin typeface="Segoe UI"/>
              </a:rPr>
              <a:t>Мета та завдання роботи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672584"/>
            <a:ext cx="11277295" cy="484632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300" b="0" i="1">
                <a:solidFill>
                  <a:srgbClr val="6B7280"/>
                </a:solidFill>
                <a:latin typeface="Segoe UI"/>
              </a:rPr>
              <a:t>Дослідити теорію і практику обліку СМП в Україні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248656"/>
            <a:ext cx="11277295" cy="1152144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l">
              <a:lnSpc>
                <a:spcPct val="155000"/>
              </a:lnSpc>
            </a:pPr>
            <a:r>
              <a:rPr sz="1000" b="1" i="0">
                <a:solidFill>
                  <a:srgbClr val="374151"/>
                </a:solidFill>
                <a:latin typeface="Segoe UI"/>
              </a:rPr>
              <a:t>Розкрити сутність та критерії СМП за ГКУ ст. 55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000" b="0" i="0">
                <a:solidFill>
                  <a:srgbClr val="111827"/>
                </a:solidFill>
                <a:latin typeface="Segoe UI"/>
              </a:rPr>
              <a:t>•   Систематизувати нормативну базу обліку СМП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000" b="0" i="0">
                <a:solidFill>
                  <a:srgbClr val="111827"/>
                </a:solidFill>
                <a:latin typeface="Segoe UI"/>
              </a:rPr>
              <a:t>•   Описати елементи облікової політики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000" b="0" i="0">
                <a:solidFill>
                  <a:srgbClr val="111827"/>
                </a:solidFill>
                <a:latin typeface="Segoe UI"/>
              </a:rPr>
              <a:t>•   Дослідити порядок обліку господарських операцій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000" b="0" i="0">
                <a:solidFill>
                  <a:srgbClr val="111827"/>
                </a:solidFill>
                <a:latin typeface="Segoe UI"/>
              </a:rPr>
              <a:t>•   Проаналізувати спрощену систему оподаткування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000" b="0" i="0">
                <a:solidFill>
                  <a:srgbClr val="111827"/>
                </a:solidFill>
                <a:latin typeface="Segoe UI"/>
              </a:rPr>
              <a:t>•   Сформулювати рекомендації з цифровізації</a:t>
            </a:r>
          </a:p>
        </p:txBody>
      </p:sp>
      <p:pic>
        <p:nvPicPr>
          <p:cNvPr id="7" name="Picture 6" descr="fig_1_1_smp_struc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793" y="457200"/>
            <a:ext cx="3394108" cy="28803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7280"/>
                </a:solidFill>
                <a:latin typeface="Segoe UI"/>
              </a:rPr>
              <a:t>05 / 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6051636" cy="2880360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3400" b="1" i="0">
                <a:solidFill>
                  <a:srgbClr val="111827"/>
                </a:solidFill>
                <a:latin typeface="Segoe UI"/>
              </a:rPr>
              <a:t>Нормативно-правова піраміда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429000"/>
            <a:ext cx="6051636" cy="899160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300" b="0" i="1">
                <a:solidFill>
                  <a:srgbClr val="6B7280"/>
                </a:solidFill>
                <a:latin typeface="Segoe UI"/>
              </a:rPr>
              <a:t>Сім рівнів регулювання обліку СМП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419600"/>
            <a:ext cx="6051636" cy="1981199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l">
              <a:lnSpc>
                <a:spcPct val="155000"/>
              </a:lnSpc>
            </a:pPr>
            <a:r>
              <a:rPr sz="1300" b="1" i="0">
                <a:solidFill>
                  <a:srgbClr val="374151"/>
                </a:solidFill>
                <a:latin typeface="Segoe UI"/>
              </a:rPr>
              <a:t>Конституція + Цивільний кодекс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126" b="0" i="0">
                <a:solidFill>
                  <a:srgbClr val="111827"/>
                </a:solidFill>
                <a:latin typeface="Segoe UI"/>
              </a:rPr>
              <a:t>•   Закон №996-XIV «Про бухоблік»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126" b="0" i="0">
                <a:solidFill>
                  <a:srgbClr val="111827"/>
                </a:solidFill>
                <a:latin typeface="Segoe UI"/>
              </a:rPr>
              <a:t>•   Податковий кодекс, розд. XIV, гл. 1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126" b="0" i="0">
                <a:solidFill>
                  <a:srgbClr val="111827"/>
                </a:solidFill>
                <a:latin typeface="Segoe UI"/>
              </a:rPr>
              <a:t>•   ЄСВ №2464-VI; РРО №265/95-ВР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126" b="0" i="0">
                <a:solidFill>
                  <a:srgbClr val="111827"/>
                </a:solidFill>
                <a:latin typeface="Segoe UI"/>
              </a:rPr>
              <a:t>•   НП(С)БО 1, 25, 7, 9, 15, 16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126" b="0" i="0">
                <a:solidFill>
                  <a:srgbClr val="111827"/>
                </a:solidFill>
                <a:latin typeface="Segoe UI"/>
              </a:rPr>
              <a:t>•   КМУ №419; накази Мінфіну</a:t>
            </a:r>
          </a:p>
        </p:txBody>
      </p:sp>
      <p:pic>
        <p:nvPicPr>
          <p:cNvPr id="7" name="Picture 6" descr="drawing_01_legal_hierarch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156" y="1711090"/>
            <a:ext cx="4951338" cy="34358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7280"/>
                </a:solidFill>
                <a:latin typeface="Segoe UI"/>
              </a:rPr>
              <a:t>06 / 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6051636" cy="2880360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3400" b="1" i="0">
                <a:solidFill>
                  <a:srgbClr val="111827"/>
                </a:solidFill>
                <a:latin typeface="Segoe UI"/>
              </a:rPr>
              <a:t>Документообіг у СМП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429000"/>
            <a:ext cx="6051636" cy="899160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300" b="0" i="1">
                <a:solidFill>
                  <a:srgbClr val="6B7280"/>
                </a:solidFill>
                <a:latin typeface="Segoe UI"/>
              </a:rPr>
              <a:t>Цикл первинного документа за сім етапів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419600"/>
            <a:ext cx="6051636" cy="1981199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l">
              <a:lnSpc>
                <a:spcPct val="155000"/>
              </a:lnSpc>
            </a:pPr>
            <a:r>
              <a:rPr sz="1300" b="1" i="0">
                <a:solidFill>
                  <a:srgbClr val="374151"/>
                </a:solidFill>
                <a:latin typeface="Segoe UI"/>
              </a:rPr>
              <a:t>Господарська операція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126" b="0" i="0">
                <a:solidFill>
                  <a:srgbClr val="111827"/>
                </a:solidFill>
                <a:latin typeface="Segoe UI"/>
              </a:rPr>
              <a:t>•   Складання первинного документа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126" b="0" i="0">
                <a:solidFill>
                  <a:srgbClr val="111827"/>
                </a:solidFill>
                <a:latin typeface="Segoe UI"/>
              </a:rPr>
              <a:t>•   Перевірка реквізитів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126" b="0" i="0">
                <a:solidFill>
                  <a:srgbClr val="111827"/>
                </a:solidFill>
                <a:latin typeface="Segoe UI"/>
              </a:rPr>
              <a:t>•   Реєстрація в обліковому регістрі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126" b="0" i="0">
                <a:solidFill>
                  <a:srgbClr val="111827"/>
                </a:solidFill>
                <a:latin typeface="Segoe UI"/>
              </a:rPr>
              <a:t>•   Накопичення даних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126" b="0" i="0">
                <a:solidFill>
                  <a:srgbClr val="111827"/>
                </a:solidFill>
                <a:latin typeface="Segoe UI"/>
              </a:rPr>
              <a:t>•   Складання звітності</a:t>
            </a:r>
          </a:p>
        </p:txBody>
      </p:sp>
      <p:pic>
        <p:nvPicPr>
          <p:cNvPr id="7" name="Picture 6" descr="fig_2_1_document_fl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156" y="2285646"/>
            <a:ext cx="4951338" cy="22867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7280"/>
                </a:solidFill>
                <a:latin typeface="Segoe UI"/>
              </a:rPr>
              <a:t>07 / 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7894106" cy="936117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3050" b="1" i="0">
                <a:solidFill>
                  <a:srgbClr val="111827"/>
                </a:solidFill>
                <a:latin typeface="Segoe UI"/>
              </a:rPr>
              <a:t>Журнал операцій ТОВ «Альфа», квітень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393317"/>
            <a:ext cx="7894106" cy="504062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300" b="0" i="1">
                <a:solidFill>
                  <a:srgbClr val="6B7280"/>
                </a:solidFill>
                <a:latin typeface="Segoe UI"/>
              </a:rPr>
              <a:t>Ключові суми за місяць (повна табл. 2.2 у курсовій)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2080260"/>
            <a:ext cx="5501487" cy="2023110"/>
          </a:xfrm>
          <a:prstGeom prst="roundRect">
            <a:avLst>
              <a:gd name="adj" fmla="val 1600"/>
            </a:avLst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640080" y="2493645"/>
            <a:ext cx="5135727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374151"/>
                </a:solidFill>
                <a:latin typeface="Segoe UI"/>
              </a:rPr>
              <a:t>120 000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3156585"/>
            <a:ext cx="5135727" cy="2476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11827"/>
                </a:solidFill>
                <a:latin typeface="Segoe UI"/>
              </a:rPr>
              <a:t>Дохід від реалізації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" y="3449955"/>
            <a:ext cx="5135727" cy="24003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11827"/>
                </a:solidFill>
                <a:latin typeface="Segoe UI"/>
              </a:rPr>
              <a:t>Дт 361 / Кт 702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33007" y="2080260"/>
            <a:ext cx="5501487" cy="2023110"/>
          </a:xfrm>
          <a:prstGeom prst="roundRect">
            <a:avLst>
              <a:gd name="adj" fmla="val 1600"/>
            </a:avLst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415887" y="2493645"/>
            <a:ext cx="5135727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374151"/>
                </a:solidFill>
                <a:latin typeface="Segoe UI"/>
              </a:rPr>
              <a:t>60 000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15887" y="3156585"/>
            <a:ext cx="5135727" cy="2476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11827"/>
                </a:solidFill>
                <a:latin typeface="Segoe UI"/>
              </a:rPr>
              <a:t>Собівартість товару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15887" y="3449955"/>
            <a:ext cx="5135727" cy="24003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11827"/>
                </a:solidFill>
                <a:latin typeface="Segoe UI"/>
              </a:rPr>
              <a:t>Дт 281 / Кт 631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57200" y="4377690"/>
            <a:ext cx="5501487" cy="2023110"/>
          </a:xfrm>
          <a:prstGeom prst="roundRect">
            <a:avLst>
              <a:gd name="adj" fmla="val 1600"/>
            </a:avLst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40080" y="4791075"/>
            <a:ext cx="5135727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374151"/>
                </a:solidFill>
                <a:latin typeface="Segoe UI"/>
              </a:rPr>
              <a:t>30 000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80" y="5454014"/>
            <a:ext cx="5135727" cy="2476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11827"/>
                </a:solidFill>
                <a:latin typeface="Segoe UI"/>
              </a:rPr>
              <a:t>Нарахована зарплата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0080" y="5747385"/>
            <a:ext cx="5135727" cy="24003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11827"/>
                </a:solidFill>
                <a:latin typeface="Segoe UI"/>
              </a:rPr>
              <a:t>Дт 92 / Кт 661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33007" y="4377690"/>
            <a:ext cx="5501487" cy="2023110"/>
          </a:xfrm>
          <a:prstGeom prst="roundRect">
            <a:avLst>
              <a:gd name="adj" fmla="val 1600"/>
            </a:avLst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415887" y="4791075"/>
            <a:ext cx="5135727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374151"/>
                </a:solidFill>
                <a:latin typeface="Segoe UI"/>
              </a:rPr>
              <a:t>8 000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15887" y="5454014"/>
            <a:ext cx="5135727" cy="2476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11827"/>
                </a:solidFill>
                <a:latin typeface="Segoe UI"/>
              </a:rPr>
              <a:t>ПДВ до сплати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15887" y="5747385"/>
            <a:ext cx="5135727" cy="24003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11827"/>
                </a:solidFill>
                <a:latin typeface="Segoe UI"/>
              </a:rPr>
              <a:t>Дт 702 / Кт 641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7280"/>
                </a:solidFill>
                <a:latin typeface="Segoe UI"/>
              </a:rPr>
              <a:t>08 / 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7894106" cy="936117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3000" b="1" i="0">
                <a:solidFill>
                  <a:srgbClr val="111827"/>
                </a:solidFill>
                <a:latin typeface="Segoe UI"/>
              </a:rPr>
              <a:t>Групи єдиного податку,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393317"/>
            <a:ext cx="7894106" cy="504062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300" b="0" i="1">
                <a:solidFill>
                  <a:srgbClr val="6B7280"/>
                </a:solidFill>
                <a:latin typeface="Segoe UI"/>
              </a:rPr>
              <a:t>Ліміти доходу при МЗП 8 647 грн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2080260"/>
            <a:ext cx="2613583" cy="4320540"/>
          </a:xfrm>
          <a:prstGeom prst="roundRect">
            <a:avLst>
              <a:gd name="adj" fmla="val 2000"/>
            </a:avLst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640080" y="3522345"/>
            <a:ext cx="2247823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374151"/>
                </a:solidFill>
                <a:latin typeface="Segoe UI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4185285"/>
            <a:ext cx="2247823" cy="2476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11827"/>
                </a:solidFill>
                <a:latin typeface="Segoe UI"/>
              </a:rPr>
              <a:t>ФОП без найманих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" y="4478655"/>
            <a:ext cx="2247823" cy="48006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11827"/>
                </a:solidFill>
                <a:latin typeface="Segoe UI"/>
              </a:rPr>
              <a:t>Ліміт 1,44 млн грн; до 332,80 грн/міс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345103" y="2080260"/>
            <a:ext cx="2613583" cy="4320540"/>
          </a:xfrm>
          <a:prstGeom prst="roundRect">
            <a:avLst>
              <a:gd name="adj" fmla="val 2000"/>
            </a:avLst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527983" y="3522345"/>
            <a:ext cx="2247823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374151"/>
                </a:solidFill>
                <a:latin typeface="Segoe UI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27983" y="4185285"/>
            <a:ext cx="2247823" cy="2476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11827"/>
                </a:solidFill>
                <a:latin typeface="Segoe UI"/>
              </a:rPr>
              <a:t>ФОП до 10 осіб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27983" y="4478655"/>
            <a:ext cx="2247823" cy="48006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11827"/>
                </a:solidFill>
                <a:latin typeface="Segoe UI"/>
              </a:rPr>
              <a:t>Ліміт 7,21 млн грн; до 1 729 грн/міс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33007" y="2080260"/>
            <a:ext cx="2613583" cy="4320540"/>
          </a:xfrm>
          <a:prstGeom prst="roundRect">
            <a:avLst>
              <a:gd name="adj" fmla="val 2000"/>
            </a:avLst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415887" y="3522345"/>
            <a:ext cx="2247823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374151"/>
                </a:solidFill>
                <a:latin typeface="Segoe UI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15887" y="4185285"/>
            <a:ext cx="2247823" cy="2476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11827"/>
                </a:solidFill>
                <a:latin typeface="Segoe UI"/>
              </a:rPr>
              <a:t>ФОП або юрособи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15887" y="4478655"/>
            <a:ext cx="2247823" cy="48006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11827"/>
                </a:solidFill>
                <a:latin typeface="Segoe UI"/>
              </a:rPr>
              <a:t>Ліміт 10,09 млн грн; 3 % або 5 %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120911" y="2080260"/>
            <a:ext cx="2613583" cy="4320540"/>
          </a:xfrm>
          <a:prstGeom prst="roundRect">
            <a:avLst>
              <a:gd name="adj" fmla="val 2000"/>
            </a:avLst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9303791" y="3522345"/>
            <a:ext cx="2247823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374151"/>
                </a:solidFill>
                <a:latin typeface="Segoe UI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03791" y="4185285"/>
            <a:ext cx="2247823" cy="2476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11827"/>
                </a:solidFill>
                <a:latin typeface="Segoe UI"/>
              </a:rPr>
              <a:t>Сільгоспвиробники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03791" y="4478655"/>
            <a:ext cx="2247823" cy="48006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11827"/>
                </a:solidFill>
                <a:latin typeface="Segoe UI"/>
              </a:rPr>
              <a:t>Ставка з 1 га; ≥ 75 % с/г доходу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7280"/>
                </a:solidFill>
                <a:latin typeface="Segoe UI"/>
              </a:rPr>
              <a:t>09 / 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11277295" cy="1426464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3200" b="1" i="0">
                <a:solidFill>
                  <a:srgbClr val="111827"/>
                </a:solidFill>
                <a:latin typeface="Segoe UI"/>
              </a:rPr>
              <a:t>Аналіз ТОВ «Альфа», 2023-2025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975104"/>
            <a:ext cx="11277295" cy="713232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300" b="0" i="1">
                <a:solidFill>
                  <a:srgbClr val="6B7280"/>
                </a:solidFill>
                <a:latin typeface="Segoe UI"/>
              </a:rPr>
              <a:t>Третя група, ставка 5 % без ПДВ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2825496"/>
            <a:ext cx="5501487" cy="1382344"/>
          </a:xfrm>
          <a:prstGeom prst="roundRect">
            <a:avLst>
              <a:gd name="adj" fmla="val 1600"/>
            </a:avLst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640080" y="3063278"/>
            <a:ext cx="5135727" cy="3492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2200" b="1" i="0">
                <a:solidFill>
                  <a:srgbClr val="374151"/>
                </a:solidFill>
                <a:latin typeface="Segoe UI"/>
              </a:rPr>
              <a:t>+66,7 %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3503968"/>
            <a:ext cx="5135727" cy="21463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 i="0">
                <a:solidFill>
                  <a:srgbClr val="111827"/>
                </a:solidFill>
                <a:latin typeface="Segoe UI"/>
              </a:rPr>
              <a:t>Зростання доходу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" y="3764318"/>
            <a:ext cx="5135727" cy="20574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200" b="0" i="0">
                <a:solidFill>
                  <a:srgbClr val="111827"/>
                </a:solidFill>
                <a:latin typeface="Segoe UI"/>
              </a:rPr>
              <a:t>2,1 → 3,5 млн грн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33007" y="2825496"/>
            <a:ext cx="5501487" cy="1382344"/>
          </a:xfrm>
          <a:prstGeom prst="roundRect">
            <a:avLst>
              <a:gd name="adj" fmla="val 1600"/>
            </a:avLst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415887" y="3063278"/>
            <a:ext cx="5135727" cy="3492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2200" b="1" i="0">
                <a:solidFill>
                  <a:srgbClr val="374151"/>
                </a:solidFill>
                <a:latin typeface="Segoe UI"/>
              </a:rPr>
              <a:t>+71,5 %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15887" y="3503968"/>
            <a:ext cx="5135727" cy="21463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 i="0">
                <a:solidFill>
                  <a:srgbClr val="111827"/>
                </a:solidFill>
                <a:latin typeface="Segoe UI"/>
              </a:rPr>
              <a:t>Чистий прибуток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15887" y="3764318"/>
            <a:ext cx="5135727" cy="20574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200" b="0" i="0">
                <a:solidFill>
                  <a:srgbClr val="111827"/>
                </a:solidFill>
                <a:latin typeface="Segoe UI"/>
              </a:rPr>
              <a:t>294 → 504 тис. грн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57200" y="4482160"/>
            <a:ext cx="5501487" cy="1382344"/>
          </a:xfrm>
          <a:prstGeom prst="roundRect">
            <a:avLst>
              <a:gd name="adj" fmla="val 1600"/>
            </a:avLst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40080" y="4719942"/>
            <a:ext cx="5135727" cy="3492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2200" b="1" i="0">
                <a:solidFill>
                  <a:srgbClr val="374151"/>
                </a:solidFill>
                <a:latin typeface="Segoe UI"/>
              </a:rPr>
              <a:t>14,4 %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80" y="5160632"/>
            <a:ext cx="5135727" cy="21463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 i="0">
                <a:solidFill>
                  <a:srgbClr val="111827"/>
                </a:solidFill>
                <a:latin typeface="Segoe UI"/>
              </a:rPr>
              <a:t>Рентабельність 2025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0080" y="5420982"/>
            <a:ext cx="5135727" cy="20574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200" b="0" i="0">
                <a:solidFill>
                  <a:srgbClr val="111827"/>
                </a:solidFill>
                <a:latin typeface="Segoe UI"/>
              </a:rPr>
              <a:t>вище ринкових 10 %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33007" y="4482160"/>
            <a:ext cx="5501487" cy="1382344"/>
          </a:xfrm>
          <a:prstGeom prst="roundRect">
            <a:avLst>
              <a:gd name="adj" fmla="val 1600"/>
            </a:avLst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415887" y="4719942"/>
            <a:ext cx="5135727" cy="3492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2200" b="1" i="0">
                <a:solidFill>
                  <a:srgbClr val="374151"/>
                </a:solidFill>
                <a:latin typeface="Segoe UI"/>
              </a:rPr>
              <a:t>5,6 %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15887" y="5160632"/>
            <a:ext cx="5135727" cy="21463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 i="0">
                <a:solidFill>
                  <a:srgbClr val="111827"/>
                </a:solidFill>
                <a:latin typeface="Segoe UI"/>
              </a:rPr>
              <a:t>Податкове навантаження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15887" y="5420982"/>
            <a:ext cx="5135727" cy="20574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200" b="0" i="0">
                <a:solidFill>
                  <a:srgbClr val="111827"/>
                </a:solidFill>
                <a:latin typeface="Segoe UI"/>
              </a:rPr>
              <a:t>ЄП + ЄСВ за себе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Бухгалтерський облік малого підприємництва в Україні</dc:title>
  <dc:subject/>
  <dc:creator>[ПІБ студента]</dc:creator>
  <cp:keywords/>
  <dc:description>generated using python-pptx
aidemica_pres_engine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