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8"/>
    <p:sldId id="258" r:id="rId9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Джерело: Гамеляк І.П. та ін., APCMJ Issue 1, 2023; ICAO Doc 9157 Part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ASTM D5340-23 — Standard Test Method for Airport Pavement Condition Index Surveys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Springer 2024 — Self-healing asphalt review; FAA AC 150/5320-6G; ICAO ACR/PCR з 28.11.2024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FAA AC 150/5380-7B; Гамеляк І.П., APCMJ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3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4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10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06070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2A1810"/>
                </a:solidFill>
                <a:latin typeface="Georgia"/>
              </a:rPr>
              <a:t>Видимі ознаки пошкоджень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9344"/>
            <a:ext cx="11277295" cy="484632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5847"/>
                </a:solidFill>
                <a:latin typeface="Georgia"/>
              </a:rPr>
              <a:t>Типологія дефектів за ASTM D5340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85416"/>
            <a:ext cx="11277295" cy="1152144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55000"/>
              </a:lnSpc>
            </a:pPr>
            <a:r>
              <a:rPr sz="1000" b="1" i="0">
                <a:solidFill>
                  <a:srgbClr val="8B5A2B"/>
                </a:solidFill>
                <a:latin typeface="Segoe UI"/>
              </a:rPr>
              <a:t>Тріщини: лінійні, сітчасті, крайові, block cracking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2A1810"/>
                </a:solidFill>
                <a:latin typeface="Segoe UI"/>
              </a:rPr>
              <a:t>•   Прогини, ями, локальні просідання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2A1810"/>
                </a:solidFill>
                <a:latin typeface="Segoe UI"/>
              </a:rPr>
              <a:t>•   Колійність (rutting), хвилі, зсуви АБ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2A1810"/>
                </a:solidFill>
                <a:latin typeface="Segoe UI"/>
              </a:rPr>
              <a:t>•   Шелушіння, виветрювання, delamination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2A1810"/>
                </a:solidFill>
                <a:latin typeface="Segoe UI"/>
              </a:rPr>
              <a:t>•   Вибоїни і FOD — критична загроза для ПС</a:t>
            </a:r>
          </a:p>
        </p:txBody>
      </p:sp>
      <p:pic>
        <p:nvPicPr>
          <p:cNvPr id="7" name="Picture 6" descr="pavement_cra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712" y="3520440"/>
            <a:ext cx="2160270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11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70531"/>
            <a:ext cx="11277295" cy="3657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5A2B"/>
                </a:solidFill>
                <a:latin typeface="Segoe UI"/>
              </a:rPr>
              <a:t>04 — МЕТОДИ ОЦІНКИ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46020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2A1810"/>
                </a:solidFill>
                <a:latin typeface="Georgia"/>
              </a:rPr>
              <a:t>Як вимірюють стан покриття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8454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5847"/>
                </a:solidFill>
                <a:latin typeface="Georgia"/>
              </a:rPr>
              <a:t>Візуальна інспекція, неруйнівні методи та лабораторні випробування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12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2858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2800" b="1" i="0">
                <a:solidFill>
                  <a:srgbClr val="2A1810"/>
                </a:solidFill>
                <a:latin typeface="Georgia"/>
              </a:rPr>
              <a:t>Послідовність діагностики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2858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6B5847"/>
                </a:solidFill>
                <a:latin typeface="Georgia"/>
              </a:rPr>
              <a:t>Від польового огляду до прогнозу залишкового ресурсу</a:t>
            </a:r>
          </a:p>
        </p:txBody>
      </p:sp>
      <p:pic>
        <p:nvPicPr>
          <p:cNvPr id="6" name="Picture 5" descr="slide_3_img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10208"/>
            <a:ext cx="4951338" cy="2437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2858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50000"/>
              </a:lnSpc>
            </a:pPr>
            <a:r>
              <a:rPr sz="1100" b="0" i="0">
                <a:solidFill>
                  <a:srgbClr val="2A1810"/>
                </a:solidFill>
                <a:latin typeface="Segoe UI"/>
              </a:rPr>
              <a:t>Інтегрована схема: in situ + лабораторні дослідження, результати — на оцінку APCI та призначення виду ремонту.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PCN, Friction, Roughness, Pull-Off — поле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Structural / Strength / Climate — лабораторія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FAARFIELD — прогноз ресурсу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100" b="1" i="0">
                <a:solidFill>
                  <a:srgbClr val="8B5A2B"/>
                </a:solidFill>
                <a:latin typeface="Segoe UI"/>
              </a:rPr>
              <a:t>Тільки комбінований підхід дає достовірну картину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13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2800" b="1" i="0">
                <a:solidFill>
                  <a:srgbClr val="2A1810"/>
                </a:solidFill>
                <a:latin typeface="Georgia"/>
              </a:rPr>
              <a:t>Індекс стану покриття PCI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6B5847"/>
                </a:solidFill>
                <a:latin typeface="Georgia"/>
              </a:rPr>
              <a:t>ASTM D5340 — крива Deduct Value vs Distress Density</a:t>
            </a:r>
          </a:p>
        </p:txBody>
      </p:sp>
      <p:pic>
        <p:nvPicPr>
          <p:cNvPr id="6" name="Picture 5" descr="slide_2_im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1655995"/>
            <a:ext cx="4951338" cy="354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50000"/>
              </a:lnSpc>
            </a:pPr>
            <a:r>
              <a:rPr sz="1100" b="0" i="0">
                <a:solidFill>
                  <a:srgbClr val="2A1810"/>
                </a:solidFill>
                <a:latin typeface="Segoe UI"/>
              </a:rPr>
              <a:t>PCI 0-100: чим вища щільність дефектів і їх серйозність — тим більший Deduct Value.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85-100 — Відмінний: профілактика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55-84 — Хороший: легкий ремонт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25-54 — Слабкий: капітальний ремонт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0-24 — Критичний: реконструкція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100" b="1" i="0">
                <a:solidFill>
                  <a:srgbClr val="8B5A2B"/>
                </a:solidFill>
                <a:latin typeface="Segoe UI"/>
              </a:rPr>
              <a:t>Поріг профілактики — PCI ≥ 60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14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18488"/>
            <a:ext cx="11277295" cy="47548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5A2B"/>
                </a:solidFill>
                <a:latin typeface="Segoe UI"/>
              </a:rPr>
              <a:t>05 — ЕКСПЛУАТАЦІЯ ТА РЕМОНТ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11277295" cy="106984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2A1810"/>
                </a:solidFill>
                <a:latin typeface="Georgia"/>
              </a:rPr>
              <a:t>Стратегії технічного обслуговування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31136"/>
            <a:ext cx="11277295" cy="416966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5847"/>
                </a:solidFill>
                <a:latin typeface="Georgia"/>
              </a:rPr>
              <a:t>Від профілактики до повної реконструкції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15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851041" cy="267462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2A1810"/>
                </a:solidFill>
                <a:latin typeface="Georgia"/>
              </a:rPr>
              <a:t>Чотири рівні втручання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3851041" cy="106984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5847"/>
                </a:solidFill>
                <a:latin typeface="Georgia"/>
              </a:rPr>
              <a:t>За зростанням обсягу робіт і вартості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82561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65441" y="1986915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441" y="2649855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Routine Maintenance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441" y="3190875"/>
            <a:ext cx="1216483" cy="168021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Заповнення тріщин, герметизація швів, очищення дренажу — 0,5-1,5 млн грн/рік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39124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622004" y="2106929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2004" y="2769869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Light Rehabilitation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2004" y="3310890"/>
            <a:ext cx="1216483" cy="144018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Патчування, slurry seal, microsurfacing, шар 25-50 мм — 3-5 млн грн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5688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78568" y="1983104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78568" y="2646044"/>
            <a:ext cx="1216483" cy="7429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Moderate Rehabilitation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8568" y="3434714"/>
            <a:ext cx="1216483" cy="144018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Поверхнева обробка 50-100 мм, дорощення несучих шарів — 8-12 млн грн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152251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335131" y="1986915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35131" y="2649855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Major Rehabilitation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35131" y="3190875"/>
            <a:ext cx="1216483" cy="168021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Повне видалення покриття, новий базовий шар — 15-25 млн грн / 25-30 років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16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851041" cy="267462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2A1810"/>
                </a:solidFill>
                <a:latin typeface="Georgia"/>
              </a:rPr>
              <a:t>Сучасні матеріали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3851041" cy="106984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5847"/>
                </a:solidFill>
                <a:latin typeface="Georgia"/>
              </a:rPr>
              <a:t>Що використовується замість традиційних сумішей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82561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65441" y="1983104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441" y="2646044"/>
            <a:ext cx="1216483" cy="7429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Теплі асфальтобетонні суміші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441" y="3434714"/>
            <a:ext cx="1216483" cy="144018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Укладка при 120-140 °C — економія енергії 30-50%, менші викиди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39124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622004" y="1863089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2004" y="2526029"/>
            <a:ext cx="1216483" cy="7429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Перероблений асфальтобетон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2004" y="3314700"/>
            <a:ext cx="1216483" cy="168021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Повторне використання 25-50% старого матеріалу — кейси O'Hare, Logan, ECOGAL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5688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78568" y="1983104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78568" y="2646044"/>
            <a:ext cx="1216483" cy="7429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Полімер-модифіковане в'яжуче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8568" y="3434714"/>
            <a:ext cx="1216483" cy="144018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SBS/SBR-еластомери — стійкість до колійності, +25-35% ресурсу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152251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335131" y="2106929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35131" y="2769869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Дренуючі покриття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35131" y="3310890"/>
            <a:ext cx="1216483" cy="144018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Пориста структура — відведення води за &lt;5 хв, безпечне гальмування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17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2858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2A1810"/>
                </a:solidFill>
                <a:latin typeface="Georgia"/>
              </a:rPr>
              <a:t>Інноваційні технології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2858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5847"/>
                </a:solidFill>
                <a:latin typeface="Georgia"/>
              </a:rPr>
              <a:t>Цифрові й матеріалознавчі прориви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2858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55000"/>
              </a:lnSpc>
            </a:pPr>
            <a:r>
              <a:rPr sz="1300" b="1" i="0">
                <a:solidFill>
                  <a:srgbClr val="8B5A2B"/>
                </a:solidFill>
                <a:latin typeface="Segoe UI"/>
              </a:rPr>
              <a:t>Self-healing: мікрокапсули + індукція (HEALROAD)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2A1810"/>
                </a:solidFill>
                <a:latin typeface="Segoe UI"/>
              </a:rPr>
              <a:t>•   IoT-сенсори в плиті: t°, вологість, деформації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2A1810"/>
                </a:solidFill>
                <a:latin typeface="Segoe UI"/>
              </a:rPr>
              <a:t>•   FAARFIELD 2.1 + ACR/PCR (стандарт з 28.11.2024)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2A1810"/>
                </a:solidFill>
                <a:latin typeface="Segoe UI"/>
              </a:rPr>
              <a:t>•   Тепловізія + GPR — раннє виявлення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2A1810"/>
                </a:solidFill>
                <a:latin typeface="Segoe UI"/>
              </a:rPr>
              <a:t>•   WMA / RAP — економія енергії та сировини</a:t>
            </a:r>
          </a:p>
        </p:txBody>
      </p:sp>
      <p:pic>
        <p:nvPicPr>
          <p:cNvPr id="7" name="Picture 6" descr="fwd_tr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8553"/>
            <a:ext cx="4951338" cy="33008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18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2858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2800" b="1" i="0">
                <a:solidFill>
                  <a:srgbClr val="2A1810"/>
                </a:solidFill>
                <a:latin typeface="Georgia"/>
              </a:rPr>
              <a:t>Економічна ефективність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2858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6B5847"/>
                </a:solidFill>
                <a:latin typeface="Georgia"/>
              </a:rPr>
              <a:t>Кумулятивні витрати: PMS vs реактивна стратегія, 30 років</a:t>
            </a:r>
          </a:p>
        </p:txBody>
      </p:sp>
      <p:pic>
        <p:nvPicPr>
          <p:cNvPr id="6" name="Picture 5" descr="chart_economi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3202"/>
            <a:ext cx="4951337" cy="3051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2858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50000"/>
              </a:lnSpc>
            </a:pPr>
            <a:r>
              <a:rPr sz="1100" b="0" i="0">
                <a:solidFill>
                  <a:srgbClr val="2A1810"/>
                </a:solidFill>
                <a:latin typeface="Segoe UI"/>
              </a:rPr>
              <a:t>Планове ТО (профілактика → легкий → середній → капітальний ремонт) обходиться значно дешевше за реактивну модель.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PMS-стратегія: ~70 млн грн за 30 років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Реактивна: ~320 млн грн і деградація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Подовження життєвого циклу на 5+ років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100" b="1" i="0">
                <a:solidFill>
                  <a:srgbClr val="8B5A2B"/>
                </a:solidFill>
                <a:latin typeface="Segoe UI"/>
              </a:rPr>
              <a:t>Економія 30-35% сукупних витрат за PMS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19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851041" cy="267462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2A1810"/>
                </a:solidFill>
                <a:latin typeface="Georgia"/>
              </a:rPr>
              <a:t>ВИСНОВКИ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3851041" cy="106984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5847"/>
                </a:solidFill>
                <a:latin typeface="Georgia"/>
              </a:rPr>
              <a:t>Основні результати роботи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2289" y="566928"/>
            <a:ext cx="822960" cy="163982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5A2B"/>
                </a:solidFill>
                <a:latin typeface="Segoe UI"/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6689" y="566928"/>
            <a:ext cx="2350670" cy="1639824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2A1810"/>
                </a:solidFill>
                <a:latin typeface="Segoe UI"/>
              </a:rPr>
              <a:t>Системний підхід PMS</a:t>
            </a:r>
            <a:br/>
            <a:r>
              <a:rPr sz="1300" b="1" i="0">
                <a:solidFill>
                  <a:srgbClr val="2A1810"/>
                </a:solidFill>
                <a:latin typeface="Segoe UI"/>
              </a:rPr>
              <a:t>Інтеграція інвентаризації, PCI, FWD і прогнозу деградації — фундамент управління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2289" y="2298192"/>
            <a:ext cx="3265070" cy="10972"/>
          </a:xfrm>
          <a:prstGeom prst="rect">
            <a:avLst/>
          </a:prstGeom>
          <a:solidFill>
            <a:srgbClr val="8B5A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359696" y="566928"/>
            <a:ext cx="822960" cy="163982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5A2B"/>
                </a:solidFill>
                <a:latin typeface="Segoe UI"/>
              </a:rPr>
              <a:t>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4096" y="566928"/>
            <a:ext cx="2350670" cy="1639824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2A1810"/>
                </a:solidFill>
                <a:latin typeface="Segoe UI"/>
              </a:rPr>
              <a:t>Неруйнівна діагностика</a:t>
            </a:r>
            <a:br/>
            <a:r>
              <a:rPr sz="1300" b="1" i="0">
                <a:solidFill>
                  <a:srgbClr val="2A1810"/>
                </a:solidFill>
                <a:latin typeface="Segoe UI"/>
              </a:rPr>
              <a:t>GPR + FWD + тепловізія дають мультифакторну оцінку до видимих дефектів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59696" y="2298192"/>
            <a:ext cx="3265070" cy="10972"/>
          </a:xfrm>
          <a:prstGeom prst="rect">
            <a:avLst/>
          </a:prstGeom>
          <a:solidFill>
            <a:srgbClr val="8B5A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692289" y="2609088"/>
            <a:ext cx="822960" cy="163982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5A2B"/>
                </a:solidFill>
                <a:latin typeface="Segoe UI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6689" y="2609088"/>
            <a:ext cx="2350670" cy="1639824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2A1810"/>
                </a:solidFill>
                <a:latin typeface="Segoe UI"/>
              </a:rPr>
              <a:t>Профілактика замість аварій</a:t>
            </a:r>
            <a:br/>
            <a:r>
              <a:rPr sz="1300" b="1" i="0">
                <a:solidFill>
                  <a:srgbClr val="2A1810"/>
                </a:solidFill>
                <a:latin typeface="Segoe UI"/>
              </a:rPr>
              <a:t>Початок робіт при PCI ≥ 60 економить 20-30% витрат у довгостроку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92289" y="4340352"/>
            <a:ext cx="3265070" cy="10972"/>
          </a:xfrm>
          <a:prstGeom prst="rect">
            <a:avLst/>
          </a:prstGeom>
          <a:solidFill>
            <a:srgbClr val="8B5A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359696" y="2609088"/>
            <a:ext cx="822960" cy="163982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5A2B"/>
                </a:solidFill>
                <a:latin typeface="Segoe UI"/>
              </a:rPr>
              <a:t>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4096" y="2609088"/>
            <a:ext cx="2350670" cy="1639824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2A1810"/>
                </a:solidFill>
                <a:latin typeface="Segoe UI"/>
              </a:rPr>
              <a:t>Сучасні матеріали</a:t>
            </a:r>
            <a:br/>
            <a:r>
              <a:rPr sz="1300" b="1" i="0">
                <a:solidFill>
                  <a:srgbClr val="2A1810"/>
                </a:solidFill>
                <a:latin typeface="Segoe UI"/>
              </a:rPr>
              <a:t>WMA, RAP, PMB і дренуючі суміші підвищують ресурс на 25-35%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59696" y="4340352"/>
            <a:ext cx="3265070" cy="10972"/>
          </a:xfrm>
          <a:prstGeom prst="rect">
            <a:avLst/>
          </a:prstGeom>
          <a:solidFill>
            <a:srgbClr val="8B5A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692289" y="4651248"/>
            <a:ext cx="822960" cy="163982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5A2B"/>
                </a:solidFill>
                <a:latin typeface="Segoe UI"/>
              </a:rPr>
              <a:t>05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6689" y="4651248"/>
            <a:ext cx="2350670" cy="1639824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2A1810"/>
                </a:solidFill>
                <a:latin typeface="Segoe UI"/>
              </a:rPr>
              <a:t>FAARFIELD та ACR/PCR</a:t>
            </a:r>
            <a:br/>
            <a:r>
              <a:rPr sz="1300" b="1" i="0">
                <a:solidFill>
                  <a:srgbClr val="2A1810"/>
                </a:solidFill>
                <a:latin typeface="Segoe UI"/>
              </a:rPr>
              <a:t>Стандарт ICAO з 28.11.2024 потребує оновлення нормативної бази України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2289" y="6382512"/>
            <a:ext cx="3265070" cy="10972"/>
          </a:xfrm>
          <a:prstGeom prst="rect">
            <a:avLst/>
          </a:prstGeom>
          <a:solidFill>
            <a:srgbClr val="8B5A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359696" y="4651248"/>
            <a:ext cx="822960" cy="163982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5A2B"/>
                </a:solidFill>
                <a:latin typeface="Segoe UI"/>
              </a:rPr>
              <a:t>06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74096" y="4651248"/>
            <a:ext cx="2350670" cy="1639824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2A1810"/>
                </a:solidFill>
                <a:latin typeface="Segoe UI"/>
              </a:rPr>
              <a:t>Економічний ефект</a:t>
            </a:r>
            <a:br/>
            <a:r>
              <a:rPr sz="1300" b="1" i="0">
                <a:solidFill>
                  <a:srgbClr val="2A1810"/>
                </a:solidFill>
                <a:latin typeface="Segoe UI"/>
              </a:rPr>
              <a:t>PMS-стратегія: подовження ЖЦ на 5+ років і зниження витрат на 30-35%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59696" y="6382512"/>
            <a:ext cx="3265070" cy="10972"/>
          </a:xfrm>
          <a:prstGeom prst="rect">
            <a:avLst/>
          </a:prstGeom>
          <a:solidFill>
            <a:srgbClr val="8B5A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02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18488"/>
            <a:ext cx="11277295" cy="47548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5A2B"/>
                </a:solidFill>
                <a:latin typeface="Segoe UI"/>
              </a:rPr>
              <a:t>01 — АКТУАЛЬНІСТЬ ТА МЕТА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11277295" cy="106984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0000"/>
              </a:lnSpc>
            </a:pPr>
            <a:r>
              <a:rPr sz="3450" b="1" i="0">
                <a:solidFill>
                  <a:srgbClr val="2A1810"/>
                </a:solidFill>
                <a:latin typeface="Georgia"/>
              </a:rPr>
              <a:t>Зростаюче навантаження на аеродромні покриття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31136"/>
            <a:ext cx="11277295" cy="416966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5847"/>
                </a:solidFill>
                <a:latin typeface="Georgia"/>
              </a:rPr>
              <a:t>Чому ефективна експлуатація — критичне питання сучасного аеропорту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03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060704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2A1810"/>
                </a:solidFill>
                <a:latin typeface="Georgia"/>
              </a:rPr>
              <a:t>Актуальність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9344"/>
            <a:ext cx="11277295" cy="484632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5847"/>
                </a:solidFill>
                <a:latin typeface="Georgia"/>
              </a:rPr>
              <a:t>Виклики сучасних аеродромів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85416"/>
            <a:ext cx="11277295" cy="1152144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55000"/>
              </a:lnSpc>
            </a:pPr>
            <a:r>
              <a:rPr sz="1000" b="1" i="0">
                <a:solidFill>
                  <a:srgbClr val="8B5A2B"/>
                </a:solidFill>
                <a:latin typeface="Segoe UI"/>
              </a:rPr>
              <a:t>A380 — до 575 т: зростання маси і частоти польотів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2A1810"/>
                </a:solidFill>
                <a:latin typeface="Segoe UI"/>
              </a:rPr>
              <a:t>•   Цикли заморожування-відтавання, УФ-старіння бітуму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2A1810"/>
                </a:solidFill>
                <a:latin typeface="Segoe UI"/>
              </a:rPr>
              <a:t>•   Концентрація навантажень у зонах рулення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2A1810"/>
                </a:solidFill>
                <a:latin typeface="Segoe UI"/>
              </a:rPr>
              <a:t>•   Жорсткі норми ICAO/EASA щодо безпеки польотів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2A1810"/>
                </a:solidFill>
                <a:latin typeface="Segoe UI"/>
              </a:rPr>
              <a:t>•   В Україні PMS досі не закріплено нормативно</a:t>
            </a:r>
          </a:p>
        </p:txBody>
      </p:sp>
      <p:pic>
        <p:nvPicPr>
          <p:cNvPr id="7" name="Picture 6" descr="a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77" y="3520440"/>
            <a:ext cx="4320540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04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06984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2A1810"/>
                </a:solidFill>
                <a:latin typeface="Georgia"/>
              </a:rPr>
              <a:t>Мета та завдання роботи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18488"/>
            <a:ext cx="11277295" cy="47548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5847"/>
                </a:solidFill>
                <a:latin typeface="Georgia"/>
              </a:rPr>
              <a:t>Чотири ключових напрями дослідження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231136"/>
            <a:ext cx="2613583" cy="3544214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2925013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587953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Стан покриттів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3881323"/>
            <a:ext cx="2247823" cy="12001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Проаналізувати чинні методи оцінки експлуатаційного стану жорстких і нежорстких покриттів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5103" y="2231136"/>
            <a:ext cx="2613583" cy="3544214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27983" y="3045028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983" y="3707968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Сучасні методи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7983" y="4001338"/>
            <a:ext cx="2247823" cy="96012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Дослідити неруйнівні методи (GPR, FWD, тепловізія) та їх інтеграцію в PMS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33007" y="2231136"/>
            <a:ext cx="2613583" cy="3544214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15887" y="3041218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5887" y="3704158"/>
            <a:ext cx="2247823" cy="4953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Технології відновлення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5887" y="4245178"/>
            <a:ext cx="2247823" cy="72009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Систематизувати види ремонту, сучасні матеріали — RAP, WMA, PMB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20911" y="2231136"/>
            <a:ext cx="2613583" cy="3544214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303791" y="2921203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03791" y="3584143"/>
            <a:ext cx="2247823" cy="4953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Економічне обґрунтування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3791" y="4125163"/>
            <a:ext cx="2247823" cy="96012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Порівняти стратегії «аварійний ремонт» та «PMS-підхід» за вартістю ЖЦ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05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70531"/>
            <a:ext cx="11277295" cy="3657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5A2B"/>
                </a:solidFill>
                <a:latin typeface="Segoe UI"/>
              </a:rPr>
              <a:t>02 — КОНСТРУКЦІЯ ПОКРИТТІВ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46020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2A1810"/>
                </a:solidFill>
                <a:latin typeface="Georgia"/>
              </a:rPr>
              <a:t>Жорсткі, нежорсткі та комбіновані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8454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5847"/>
                </a:solidFill>
                <a:latin typeface="Georgia"/>
              </a:rPr>
              <a:t>Класифікація та основні вимоги до аеродромного одягу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06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851041" cy="267462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2A1810"/>
                </a:solidFill>
                <a:latin typeface="Georgia"/>
              </a:rPr>
              <a:t>Класифікація аеродромних покриттів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3851041" cy="1069848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6B5847"/>
                </a:solidFill>
                <a:latin typeface="Georgia"/>
              </a:rPr>
              <a:t>Жорсткі vs нежорсткі — два конкуруючі підходи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82561" y="457200"/>
            <a:ext cx="3438806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82561" y="457200"/>
            <a:ext cx="3438806" cy="5943600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40000"/>
              </a:lnSpc>
            </a:pPr>
            <a:r>
              <a:rPr sz="1200" b="1" i="0">
                <a:solidFill>
                  <a:srgbClr val="2A1810"/>
                </a:solidFill>
                <a:latin typeface="Segoe UI"/>
              </a:rPr>
              <a:t>Цементобетонні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Армовані плити з цементобетону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Довговічність: 25-40 років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Витримують навантаження понад 200 т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Менші витрати на ремонт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Розрахунок за теорією Вестергорда / FEM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1" i="0">
                <a:solidFill>
                  <a:srgbClr val="8B5A2B"/>
                </a:solidFill>
                <a:latin typeface="Segoe UI"/>
              </a:rPr>
              <a:t>Капітальний тип одягу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95688" y="457200"/>
            <a:ext cx="3438806" cy="594360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95688" y="457200"/>
            <a:ext cx="3438806" cy="5943600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40000"/>
              </a:lnSpc>
            </a:pPr>
            <a:r>
              <a:rPr sz="1200" b="1" i="0">
                <a:solidFill>
                  <a:srgbClr val="2A1810"/>
                </a:solidFill>
                <a:latin typeface="Segoe UI"/>
              </a:rPr>
              <a:t>Асфальтобетонні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Багатошарова асфальтова конструкція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Довговічність: 15-25 років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Нижча первинна вартість монтажу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Частіші ремонтні цикли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6B5847"/>
                </a:solidFill>
                <a:latin typeface="Segoe UI"/>
              </a:rPr>
              <a:t>•  Розрахунок за CBR / лінійно-пружній моделі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1" i="0">
                <a:solidFill>
                  <a:srgbClr val="8B5A2B"/>
                </a:solidFill>
                <a:latin typeface="Segoe UI"/>
              </a:rPr>
              <a:t>Полегшений тип одягу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07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2858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2800" b="1" i="0">
                <a:solidFill>
                  <a:srgbClr val="2A1810"/>
                </a:solidFill>
                <a:latin typeface="Georgia"/>
              </a:rPr>
              <a:t>Конструкція аеродромного одягу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2858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6B5847"/>
                </a:solidFill>
                <a:latin typeface="Georgia"/>
              </a:rPr>
              <a:t>Шарувата структура за ДБН В.2.3 / ICAO Doc 9157</a:t>
            </a:r>
          </a:p>
        </p:txBody>
      </p:sp>
      <p:pic>
        <p:nvPicPr>
          <p:cNvPr id="6" name="Picture 5" descr="scheme_pavement_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4315"/>
            <a:ext cx="4951338" cy="2329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2858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/>
          <a:lstStyle/>
          <a:p>
            <a:pPr algn="l">
              <a:lnSpc>
                <a:spcPct val="150000"/>
              </a:lnSpc>
            </a:pPr>
            <a:r>
              <a:rPr sz="1100" b="0" i="0">
                <a:solidFill>
                  <a:srgbClr val="2A1810"/>
                </a:solidFill>
                <a:latin typeface="Segoe UI"/>
              </a:rPr>
              <a:t>5–6 шарів з різним призначенням: верхні приймають навантаження ПС, нижні розподіляють його на земляне полотно.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Несуча здатність: 200+ т на колесо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Зчеплення ≥ 0,5; рівність ±20 мм / 10 м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5847"/>
                </a:solidFill>
                <a:latin typeface="Segoe UI"/>
              </a:rPr>
              <a:t>•   Дренаж: видалення води ≤ 5 хв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100" b="1" i="0">
                <a:solidFill>
                  <a:srgbClr val="8B5A2B"/>
                </a:solidFill>
                <a:latin typeface="Segoe UI"/>
              </a:rPr>
              <a:t>Жорсткі покриття довговічніші, нежорсткі — дешевші у будівництві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08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70531"/>
            <a:ext cx="11277295" cy="36576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5A2B"/>
                </a:solidFill>
                <a:latin typeface="Segoe UI"/>
              </a:rPr>
              <a:t>03 — ФАКТОРИ ДЕГРАДАЦІЇ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46020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2A1810"/>
                </a:solidFill>
                <a:latin typeface="Georgia"/>
              </a:rPr>
              <a:t>Чому покриття руйнуються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8454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5847"/>
                </a:solidFill>
                <a:latin typeface="Georgia"/>
              </a:rPr>
              <a:t>Структурні, кліматичні, хімічні та експлуатаційні чинники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5847"/>
                </a:solidFill>
                <a:latin typeface="Segoe UI"/>
              </a:rPr>
              <a:t>09 /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7894106" cy="936117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2A1810"/>
                </a:solidFill>
                <a:latin typeface="Georgia"/>
              </a:rPr>
              <a:t>Фактори деградації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93317"/>
            <a:ext cx="7894106" cy="504062"/>
          </a:xfrm>
          <a:prstGeom prst="rect">
            <a:avLst/>
          </a:prstGeom>
          <a:noFill/>
        </p:spPr>
        <p:txBody>
          <a:bodyPr wrap="square" lIns="90000" rIns="90000" tIns="45000" bIns="45000" anchor="t"/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5847"/>
                </a:solidFill>
                <a:latin typeface="Georgia"/>
              </a:rPr>
              <a:t>Чотири групи руйнівних впливів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328231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94525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Втомні навантаження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4238625"/>
            <a:ext cx="2247823" cy="96012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Циклічні навантаження від коліс літаків, концентрація напружень у зонах руління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5103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27983" y="328231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983" y="394525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Замерзання-відтавання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7983" y="4238625"/>
            <a:ext cx="2247823" cy="96012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Морозна деградація, УФ-старіння в'яжучого, температурні градієнти бетону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33007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15887" y="328231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5887" y="394525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Агресивні рідини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5887" y="4238625"/>
            <a:ext cx="2247823" cy="96012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Авіапаливо, мастила, антиожеледні реагенти, розчинники для очищення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20911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4E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303791" y="3402330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5A2B"/>
                </a:solidFill>
                <a:latin typeface="Georgia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03791" y="4065269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2A1810"/>
                </a:solidFill>
                <a:latin typeface="Georgia"/>
              </a:rPr>
              <a:t>Сторонні чинники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3791" y="4358640"/>
            <a:ext cx="2247823" cy="720090"/>
          </a:xfrm>
          <a:prstGeom prst="rect">
            <a:avLst/>
          </a:prstGeom>
          <a:noFill/>
        </p:spPr>
        <p:txBody>
          <a:bodyPr wrap="square" lIns="90000" rIns="90000" tIns="45000" bIns="45000" anchor="ctr"/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2A1810"/>
                </a:solidFill>
                <a:latin typeface="Georgia"/>
              </a:rPr>
              <a:t>Прориви палива, важка спецтехніка, неякісне водовідведення, FOD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Підвищення ефективності експлуатації аеродромних покриттів в умовах інтенсивної авіаційної навантаги</dc:title>
  <dc:subject/>
  <dc:creator>Афанасьев Аким Антонович</dc:creator>
  <cp:keywords/>
  <dc:description>generated using python-pptx
aidemica_pres_engine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